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1" r:id="rId1"/>
  </p:sldMasterIdLst>
  <p:sldIdLst>
    <p:sldId id="256" r:id="rId2"/>
    <p:sldId id="257" r:id="rId3"/>
    <p:sldId id="258" r:id="rId4"/>
    <p:sldId id="259" r:id="rId5"/>
    <p:sldId id="260" r:id="rId6"/>
    <p:sldId id="261" r:id="rId7"/>
    <p:sldId id="262" r:id="rId8"/>
    <p:sldId id="264" r:id="rId9"/>
    <p:sldId id="263" r:id="rId10"/>
    <p:sldId id="265"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3" r:id="rId27"/>
    <p:sldId id="284" r:id="rId28"/>
    <p:sldId id="285" r:id="rId29"/>
    <p:sldId id="286" r:id="rId30"/>
    <p:sldId id="296" r:id="rId31"/>
    <p:sldId id="288" r:id="rId32"/>
    <p:sldId id="297" r:id="rId33"/>
    <p:sldId id="293" r:id="rId34"/>
    <p:sldId id="294"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6" d="100"/>
          <a:sy n="66" d="100"/>
        </p:scale>
        <p:origin x="1304"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4.png>
</file>

<file path=ppt/media/image15.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22734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42302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smtClean="0"/>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2064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smtClean="0"/>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61290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7990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9/5/2023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19253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9/5/2023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19004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9/5/2023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37287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6E91E96-98B0-4413-9547-46F3504108EF}" type="datetimeFigureOut">
              <a:rPr lang="en-US" smtClean="0"/>
              <a:t>9/5/2023</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42584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05C68B11-C5A8-448C-8CE9-B1A273C79CFC}" type="datetimeFigureOut">
              <a:rPr lang="en-US" smtClean="0"/>
              <a:t>9/5/2023</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8094723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5234"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9/5/2023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38829563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90298CD5-6C1E-4009-B41F-6DF62E31D3BE}" type="datetimeFigureOut">
              <a:rPr lang="en-US" smtClean="0"/>
              <a:pPr/>
              <a:t>9/5/2023</a:t>
            </a:fld>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2355350"/>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IN" dirty="0"/>
              <a:t>Models, Methods and Metrics for Hardware Security</a:t>
            </a:r>
          </a:p>
        </p:txBody>
      </p:sp>
      <p:sp>
        <p:nvSpPr>
          <p:cNvPr id="3" name="Subtitle 2"/>
          <p:cNvSpPr>
            <a:spLocks noGrp="1"/>
          </p:cNvSpPr>
          <p:nvPr>
            <p:ph type="subTitle" idx="1"/>
          </p:nvPr>
        </p:nvSpPr>
        <p:spPr/>
        <p:txBody>
          <a:bodyPr/>
          <a:lstStyle/>
          <a:p>
            <a:r>
              <a:rPr lang="en-IN"/>
              <a:t>Sharada Valiveti</a:t>
            </a:r>
            <a:endParaRPr lang="en-IN" dirty="0"/>
          </a:p>
        </p:txBody>
      </p:sp>
    </p:spTree>
    <p:extLst>
      <p:ext uri="{BB962C8B-B14F-4D97-AF65-F5344CB8AC3E}">
        <p14:creationId xmlns:p14="http://schemas.microsoft.com/office/powerpoint/2010/main" val="42372834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Hardware Trojans</a:t>
            </a:r>
          </a:p>
        </p:txBody>
      </p:sp>
      <p:sp>
        <p:nvSpPr>
          <p:cNvPr id="4" name="Content Placeholder 3"/>
          <p:cNvSpPr>
            <a:spLocks noGrp="1"/>
          </p:cNvSpPr>
          <p:nvPr>
            <p:ph idx="1"/>
          </p:nvPr>
        </p:nvSpPr>
        <p:spPr/>
        <p:txBody>
          <a:bodyPr>
            <a:normAutofit/>
          </a:bodyPr>
          <a:lstStyle/>
          <a:p>
            <a:pPr>
              <a:buFont typeface="Courier New" panose="02070309020205020404" pitchFamily="49" charset="0"/>
              <a:buChar char="o"/>
            </a:pPr>
            <a:r>
              <a:rPr lang="en-IN" dirty="0"/>
              <a:t>A hardware Trojan is the malicious modification to a circuit</a:t>
            </a:r>
          </a:p>
          <a:p>
            <a:pPr>
              <a:buFont typeface="Courier New" panose="02070309020205020404" pitchFamily="49" charset="0"/>
              <a:buChar char="o"/>
            </a:pPr>
            <a:r>
              <a:rPr lang="en-IN" dirty="0"/>
              <a:t>The Trojan may control, modify, disable, or monitor the contents and communications of the underlying computing device</a:t>
            </a:r>
          </a:p>
          <a:p>
            <a:pPr>
              <a:buFont typeface="Courier New" panose="02070309020205020404" pitchFamily="49" charset="0"/>
              <a:buChar char="o"/>
            </a:pPr>
            <a:r>
              <a:rPr lang="en-IN" dirty="0"/>
              <a:t>Difficult to detect</a:t>
            </a:r>
          </a:p>
          <a:p>
            <a:pPr lvl="1">
              <a:buFont typeface="Courier New" panose="02070309020205020404" pitchFamily="49" charset="0"/>
              <a:buChar char="o"/>
            </a:pPr>
            <a:r>
              <a:rPr lang="en-IN" dirty="0"/>
              <a:t>Opaqueness of IC internals, classic observability issues, destructive tests and slow and expensive RE</a:t>
            </a:r>
          </a:p>
          <a:p>
            <a:pPr lvl="1">
              <a:buFont typeface="Courier New" panose="02070309020205020404" pitchFamily="49" charset="0"/>
              <a:buChar char="o"/>
            </a:pPr>
            <a:r>
              <a:rPr lang="en-IN" dirty="0"/>
              <a:t>Technology scaling to limits of device physics and mask impressions cause a non-determinism in a chip’s characteristics</a:t>
            </a:r>
          </a:p>
          <a:p>
            <a:pPr lvl="1">
              <a:buFont typeface="Courier New" panose="02070309020205020404" pitchFamily="49" charset="0"/>
              <a:buChar char="o"/>
            </a:pPr>
            <a:r>
              <a:rPr lang="en-IN" dirty="0"/>
              <a:t>There is a large (uncharacterized) space in the IC for possible Trojans</a:t>
            </a:r>
          </a:p>
          <a:p>
            <a:pPr>
              <a:buFont typeface="Courier New" panose="02070309020205020404" pitchFamily="49" charset="0"/>
              <a:buChar char="o"/>
            </a:pPr>
            <a:endParaRPr lang="en-IN" dirty="0"/>
          </a:p>
        </p:txBody>
      </p:sp>
    </p:spTree>
    <p:extLst>
      <p:ext uri="{BB962C8B-B14F-4D97-AF65-F5344CB8AC3E}">
        <p14:creationId xmlns:p14="http://schemas.microsoft.com/office/powerpoint/2010/main" val="35089832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Hardware Trojans - detection</a:t>
            </a:r>
          </a:p>
        </p:txBody>
      </p:sp>
      <p:sp>
        <p:nvSpPr>
          <p:cNvPr id="3" name="Content Placeholder 2"/>
          <p:cNvSpPr>
            <a:spLocks noGrp="1"/>
          </p:cNvSpPr>
          <p:nvPr>
            <p:ph idx="1"/>
          </p:nvPr>
        </p:nvSpPr>
        <p:spPr/>
        <p:txBody>
          <a:bodyPr>
            <a:normAutofit lnSpcReduction="10000"/>
          </a:bodyPr>
          <a:lstStyle/>
          <a:p>
            <a:pPr algn="just">
              <a:buFont typeface="Courier New" panose="02070309020205020404" pitchFamily="49" charset="0"/>
              <a:buChar char="o"/>
            </a:pPr>
            <a:r>
              <a:rPr lang="en-IN" dirty="0"/>
              <a:t>Most of the systems detect the Trojans inserted in Foundry</a:t>
            </a:r>
          </a:p>
          <a:p>
            <a:pPr algn="just">
              <a:buFont typeface="Courier New" panose="02070309020205020404" pitchFamily="49" charset="0"/>
              <a:buChar char="o"/>
            </a:pPr>
            <a:r>
              <a:rPr lang="en-IN" dirty="0"/>
              <a:t>2 possible ways for attacks inserted in foundry:</a:t>
            </a:r>
          </a:p>
          <a:p>
            <a:pPr lvl="1" algn="just">
              <a:buFont typeface="Courier New" panose="02070309020205020404" pitchFamily="49" charset="0"/>
              <a:buChar char="o"/>
            </a:pPr>
            <a:r>
              <a:rPr lang="en-IN" dirty="0"/>
              <a:t>Invasive (and semi-invasive)</a:t>
            </a:r>
          </a:p>
          <a:p>
            <a:pPr lvl="2" algn="just">
              <a:buFont typeface="Courier New" panose="02070309020205020404" pitchFamily="49" charset="0"/>
              <a:buChar char="o"/>
            </a:pPr>
            <a:r>
              <a:rPr lang="en-IN" dirty="0"/>
              <a:t>Tested components are un-usable afterwards</a:t>
            </a:r>
          </a:p>
          <a:p>
            <a:pPr lvl="2" algn="just">
              <a:buFont typeface="Courier New" panose="02070309020205020404" pitchFamily="49" charset="0"/>
              <a:buChar char="o"/>
            </a:pPr>
            <a:r>
              <a:rPr lang="en-IN" dirty="0"/>
              <a:t>Methods require costly, precision measurement </a:t>
            </a:r>
            <a:r>
              <a:rPr lang="en-IN" dirty="0" err="1"/>
              <a:t>equipments</a:t>
            </a:r>
            <a:r>
              <a:rPr lang="en-IN" dirty="0"/>
              <a:t> that only big silicon companies can afford</a:t>
            </a:r>
          </a:p>
          <a:p>
            <a:pPr lvl="1" algn="just">
              <a:buFont typeface="Courier New" panose="02070309020205020404" pitchFamily="49" charset="0"/>
              <a:buChar char="o"/>
            </a:pPr>
            <a:r>
              <a:rPr lang="en-IN" dirty="0"/>
              <a:t>Non-invasive</a:t>
            </a:r>
          </a:p>
          <a:p>
            <a:pPr lvl="2" algn="just">
              <a:buFont typeface="Courier New" panose="02070309020205020404" pitchFamily="49" charset="0"/>
              <a:buChar char="o"/>
            </a:pPr>
            <a:r>
              <a:rPr lang="en-IN" dirty="0"/>
              <a:t>Rely on external parametric and functional IC testing</a:t>
            </a:r>
          </a:p>
          <a:p>
            <a:pPr lvl="2" algn="just">
              <a:buFont typeface="Courier New" panose="02070309020205020404" pitchFamily="49" charset="0"/>
              <a:buChar char="o"/>
            </a:pPr>
            <a:r>
              <a:rPr lang="en-IN" dirty="0"/>
              <a:t>Excite the Circuit Under Test (CUT) with input patterns and measure the corresponding output values as well as side channels</a:t>
            </a:r>
          </a:p>
          <a:p>
            <a:pPr lvl="2" algn="just">
              <a:buFont typeface="Courier New" panose="02070309020205020404" pitchFamily="49" charset="0"/>
              <a:buChar char="o"/>
            </a:pPr>
            <a:r>
              <a:rPr lang="en-IN" dirty="0"/>
              <a:t>Examples include transient power analysis [21], [22], path-delay measurements [23], gate-level characterization [24], [25], thermal profiling [26], or combinations of them [14], [26]</a:t>
            </a:r>
          </a:p>
          <a:p>
            <a:pPr>
              <a:buFont typeface="Courier New" panose="02070309020205020404" pitchFamily="49" charset="0"/>
              <a:buChar char="o"/>
            </a:pPr>
            <a:r>
              <a:rPr lang="en-IN" dirty="0"/>
              <a:t>The expected value of the characteristics of the IC is used as a reference model for detecting Trojans</a:t>
            </a:r>
          </a:p>
          <a:p>
            <a:pPr lvl="2" algn="just">
              <a:buFont typeface="Courier New" panose="02070309020205020404" pitchFamily="49" charset="0"/>
              <a:buChar char="o"/>
            </a:pPr>
            <a:endParaRPr lang="en-IN" dirty="0"/>
          </a:p>
          <a:p>
            <a:pPr algn="just">
              <a:buFont typeface="Courier New" panose="02070309020205020404" pitchFamily="49" charset="0"/>
              <a:buChar char="o"/>
            </a:pPr>
            <a:endParaRPr lang="en-IN" dirty="0"/>
          </a:p>
        </p:txBody>
      </p:sp>
    </p:spTree>
    <p:extLst>
      <p:ext uri="{BB962C8B-B14F-4D97-AF65-F5344CB8AC3E}">
        <p14:creationId xmlns:p14="http://schemas.microsoft.com/office/powerpoint/2010/main" val="8660068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Hardware Trojans - </a:t>
            </a:r>
            <a:r>
              <a:rPr lang="en-IN" dirty="0" err="1"/>
              <a:t>defenses</a:t>
            </a:r>
            <a:endParaRPr lang="en-IN" dirty="0"/>
          </a:p>
        </p:txBody>
      </p:sp>
      <p:sp>
        <p:nvSpPr>
          <p:cNvPr id="3" name="Content Placeholder 2"/>
          <p:cNvSpPr>
            <a:spLocks noGrp="1"/>
          </p:cNvSpPr>
          <p:nvPr>
            <p:ph idx="1"/>
          </p:nvPr>
        </p:nvSpPr>
        <p:spPr/>
        <p:txBody>
          <a:bodyPr/>
          <a:lstStyle/>
          <a:p>
            <a:pPr>
              <a:buFont typeface="Courier New" panose="02070309020205020404" pitchFamily="49" charset="0"/>
              <a:buChar char="o"/>
            </a:pPr>
            <a:r>
              <a:rPr lang="en-IN" dirty="0" err="1"/>
              <a:t>Defenses</a:t>
            </a:r>
            <a:r>
              <a:rPr lang="en-IN" dirty="0"/>
              <a:t> against 3PIP and Insider attacks:</a:t>
            </a:r>
          </a:p>
          <a:p>
            <a:pPr lvl="1">
              <a:buFont typeface="Courier New" panose="02070309020205020404" pitchFamily="49" charset="0"/>
              <a:buChar char="o"/>
            </a:pPr>
            <a:r>
              <a:rPr lang="en-IN" dirty="0"/>
              <a:t>Self monitoring</a:t>
            </a:r>
          </a:p>
          <a:p>
            <a:pPr lvl="1">
              <a:buFont typeface="Courier New" panose="02070309020205020404" pitchFamily="49" charset="0"/>
              <a:buChar char="o"/>
            </a:pPr>
            <a:r>
              <a:rPr lang="en-IN" dirty="0"/>
              <a:t>Static verification</a:t>
            </a:r>
          </a:p>
          <a:p>
            <a:pPr algn="just">
              <a:buFont typeface="Courier New" panose="02070309020205020404" pitchFamily="49" charset="0"/>
              <a:buChar char="o"/>
            </a:pPr>
            <a:r>
              <a:rPr lang="en-IN" dirty="0"/>
              <a:t>Trojans can be actually prevented from activation by breaking the sequence / timing of events and by scrambling inputs supplied to the 3PIPs</a:t>
            </a:r>
          </a:p>
          <a:p>
            <a:pPr algn="just">
              <a:buFont typeface="Courier New" panose="02070309020205020404" pitchFamily="49" charset="0"/>
              <a:buChar char="o"/>
            </a:pPr>
            <a:r>
              <a:rPr lang="en-IN" dirty="0"/>
              <a:t>The integrator and the 3PIP vendor can also agree on a set of security properties which the integrator can verify</a:t>
            </a:r>
          </a:p>
        </p:txBody>
      </p:sp>
    </p:spTree>
    <p:extLst>
      <p:ext uri="{BB962C8B-B14F-4D97-AF65-F5344CB8AC3E}">
        <p14:creationId xmlns:p14="http://schemas.microsoft.com/office/powerpoint/2010/main" val="1248148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Hardware Trojans - Metrics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a:buFont typeface="Courier New" panose="02070309020205020404" pitchFamily="49" charset="0"/>
                  <a:buChar char="o"/>
                </a:pPr>
                <a:r>
                  <a:rPr lang="en-IN" dirty="0"/>
                  <a:t>Probability of Detection [15][16]: </a:t>
                </a:r>
              </a:p>
              <a:p>
                <a:pPr lvl="1">
                  <a:buFont typeface="Courier New" panose="02070309020205020404" pitchFamily="49" charset="0"/>
                  <a:buChar char="o"/>
                </a:pPr>
                <a:r>
                  <a:rPr lang="en-IN" dirty="0" err="1"/>
                  <a:t>pd</a:t>
                </a:r>
                <a14:m>
                  <m:oMath xmlns:m="http://schemas.openxmlformats.org/officeDocument/2006/math">
                    <m:r>
                      <a:rPr lang="en-IN" i="1" smtClean="0">
                        <a:latin typeface="Cambria Math" panose="02040503050406030204" pitchFamily="18" charset="0"/>
                      </a:rPr>
                      <m:t>=</m:t>
                    </m:r>
                    <m:f>
                      <m:fPr>
                        <m:ctrlPr>
                          <a:rPr lang="en-IN" i="1" smtClean="0">
                            <a:latin typeface="Cambria Math" panose="02040503050406030204" pitchFamily="18" charset="0"/>
                          </a:rPr>
                        </m:ctrlPr>
                      </m:fPr>
                      <m:num>
                        <m:r>
                          <a:rPr lang="en-IN" b="0" i="1" smtClean="0">
                            <a:latin typeface="Cambria Math" panose="02040503050406030204" pitchFamily="18" charset="0"/>
                          </a:rPr>
                          <m:t>𝑁𝑜</m:t>
                        </m:r>
                        <m:r>
                          <a:rPr lang="en-IN" b="0" i="1" smtClean="0">
                            <a:latin typeface="Cambria Math" panose="02040503050406030204" pitchFamily="18" charset="0"/>
                          </a:rPr>
                          <m:t>. </m:t>
                        </m:r>
                        <m:r>
                          <a:rPr lang="en-IN" b="0" i="1" smtClean="0">
                            <a:latin typeface="Cambria Math" panose="02040503050406030204" pitchFamily="18" charset="0"/>
                          </a:rPr>
                          <m:t>𝑜𝑓</m:t>
                        </m:r>
                        <m:r>
                          <a:rPr lang="en-IN" b="0" i="1" smtClean="0">
                            <a:latin typeface="Cambria Math" panose="02040503050406030204" pitchFamily="18" charset="0"/>
                          </a:rPr>
                          <m:t> </m:t>
                        </m:r>
                        <m:r>
                          <a:rPr lang="en-IN" b="0" i="1" smtClean="0">
                            <a:latin typeface="Cambria Math" panose="02040503050406030204" pitchFamily="18" charset="0"/>
                          </a:rPr>
                          <m:t>𝑇𝑟𝑜𝑗𝑎𝑛𝑠</m:t>
                        </m:r>
                        <m:r>
                          <a:rPr lang="en-IN" b="0" i="1" smtClean="0">
                            <a:latin typeface="Cambria Math" panose="02040503050406030204" pitchFamily="18" charset="0"/>
                          </a:rPr>
                          <m:t> </m:t>
                        </m:r>
                        <m:r>
                          <a:rPr lang="en-IN" b="0" i="1" smtClean="0">
                            <a:latin typeface="Cambria Math" panose="02040503050406030204" pitchFamily="18" charset="0"/>
                          </a:rPr>
                          <m:t>𝑑𝑒𝑡𝑒𝑐𝑡𝑒𝑑</m:t>
                        </m:r>
                        <m:r>
                          <a:rPr lang="en-IN" b="0" i="1" smtClean="0">
                            <a:latin typeface="Cambria Math" panose="02040503050406030204" pitchFamily="18" charset="0"/>
                          </a:rPr>
                          <m:t> </m:t>
                        </m:r>
                        <m:r>
                          <a:rPr lang="en-IN" b="0" i="1" smtClean="0">
                            <a:latin typeface="Cambria Math" panose="02040503050406030204" pitchFamily="18" charset="0"/>
                          </a:rPr>
                          <m:t>𝑏𝑦</m:t>
                        </m:r>
                        <m:r>
                          <a:rPr lang="en-IN" b="0" i="1" smtClean="0">
                            <a:latin typeface="Cambria Math" panose="02040503050406030204" pitchFamily="18" charset="0"/>
                          </a:rPr>
                          <m:t> </m:t>
                        </m:r>
                        <m:r>
                          <a:rPr lang="en-IN" b="0" i="1" smtClean="0">
                            <a:latin typeface="Cambria Math" panose="02040503050406030204" pitchFamily="18" charset="0"/>
                          </a:rPr>
                          <m:t>𝑡h𝑒</m:t>
                        </m:r>
                        <m:r>
                          <a:rPr lang="en-IN" b="0" i="1" smtClean="0">
                            <a:latin typeface="Cambria Math" panose="02040503050406030204" pitchFamily="18" charset="0"/>
                          </a:rPr>
                          <m:t> </m:t>
                        </m:r>
                        <m:r>
                          <a:rPr lang="en-IN" b="0" i="1" smtClean="0">
                            <a:latin typeface="Cambria Math" panose="02040503050406030204" pitchFamily="18" charset="0"/>
                          </a:rPr>
                          <m:t>𝑡𝑒𝑐h𝑛𝑖𝑞𝑢𝑒</m:t>
                        </m:r>
                      </m:num>
                      <m:den>
                        <m:r>
                          <a:rPr lang="en-IN" b="0" i="1" smtClean="0">
                            <a:latin typeface="Cambria Math" panose="02040503050406030204" pitchFamily="18" charset="0"/>
                          </a:rPr>
                          <m:t>𝑁𝑜</m:t>
                        </m:r>
                        <m:r>
                          <a:rPr lang="en-IN" b="0" i="1" smtClean="0">
                            <a:latin typeface="Cambria Math" panose="02040503050406030204" pitchFamily="18" charset="0"/>
                          </a:rPr>
                          <m:t>.  </m:t>
                        </m:r>
                        <m:r>
                          <a:rPr lang="en-IN" b="0" i="1" smtClean="0">
                            <a:latin typeface="Cambria Math" panose="02040503050406030204" pitchFamily="18" charset="0"/>
                          </a:rPr>
                          <m:t>𝑜𝑓</m:t>
                        </m:r>
                        <m:r>
                          <a:rPr lang="en-IN" b="0" i="1" smtClean="0">
                            <a:latin typeface="Cambria Math" panose="02040503050406030204" pitchFamily="18" charset="0"/>
                          </a:rPr>
                          <m:t> </m:t>
                        </m:r>
                        <m:r>
                          <a:rPr lang="en-IN" b="0" i="1" smtClean="0">
                            <a:latin typeface="Cambria Math" panose="02040503050406030204" pitchFamily="18" charset="0"/>
                          </a:rPr>
                          <m:t>𝑇𝑟𝑜𝑗𝑎𝑛𝑠</m:t>
                        </m:r>
                        <m:r>
                          <a:rPr lang="en-IN" b="0" i="1" smtClean="0">
                            <a:latin typeface="Cambria Math" panose="02040503050406030204" pitchFamily="18" charset="0"/>
                          </a:rPr>
                          <m:t> </m:t>
                        </m:r>
                        <m:r>
                          <a:rPr lang="en-IN" b="0" i="1" smtClean="0">
                            <a:latin typeface="Cambria Math" panose="02040503050406030204" pitchFamily="18" charset="0"/>
                          </a:rPr>
                          <m:t>𝑖𝑛</m:t>
                        </m:r>
                        <m:r>
                          <a:rPr lang="en-IN" b="0" i="1" smtClean="0">
                            <a:latin typeface="Cambria Math" panose="02040503050406030204" pitchFamily="18" charset="0"/>
                          </a:rPr>
                          <m:t> </m:t>
                        </m:r>
                        <m:r>
                          <a:rPr lang="en-IN" b="0" i="1" smtClean="0">
                            <a:latin typeface="Cambria Math" panose="02040503050406030204" pitchFamily="18" charset="0"/>
                          </a:rPr>
                          <m:t>𝑡h𝑒</m:t>
                        </m:r>
                        <m:r>
                          <a:rPr lang="en-IN" b="0" i="1" smtClean="0">
                            <a:latin typeface="Cambria Math" panose="02040503050406030204" pitchFamily="18" charset="0"/>
                          </a:rPr>
                          <m:t> </m:t>
                        </m:r>
                        <m:r>
                          <a:rPr lang="en-IN" b="0" i="1" smtClean="0">
                            <a:latin typeface="Cambria Math" panose="02040503050406030204" pitchFamily="18" charset="0"/>
                          </a:rPr>
                          <m:t>𝑑𝑒𝑠𝑖𝑔𝑛</m:t>
                        </m:r>
                      </m:den>
                    </m:f>
                  </m:oMath>
                </a14:m>
                <a:endParaRPr lang="en-IN" dirty="0"/>
              </a:p>
              <a:p>
                <a:pPr>
                  <a:buFont typeface="Courier New" panose="02070309020205020404" pitchFamily="49" charset="0"/>
                  <a:buChar char="o"/>
                </a:pPr>
                <a:r>
                  <a:rPr lang="en-IN" dirty="0"/>
                  <a:t>Probability of False Alarm: </a:t>
                </a:r>
              </a:p>
              <a:p>
                <a:pPr lvl="1">
                  <a:buFont typeface="Courier New" panose="02070309020205020404" pitchFamily="49" charset="0"/>
                  <a:buChar char="o"/>
                </a:pPr>
                <a:r>
                  <a:rPr lang="en-IN" dirty="0"/>
                  <a:t>pf</a:t>
                </a:r>
                <a14:m>
                  <m:oMath xmlns:m="http://schemas.openxmlformats.org/officeDocument/2006/math">
                    <m:r>
                      <a:rPr lang="en-IN" i="1" smtClean="0">
                        <a:latin typeface="Cambria Math" panose="02040503050406030204" pitchFamily="18" charset="0"/>
                      </a:rPr>
                      <m:t>=</m:t>
                    </m:r>
                    <m:f>
                      <m:fPr>
                        <m:ctrlPr>
                          <a:rPr lang="en-IN" i="1" smtClean="0">
                            <a:latin typeface="Cambria Math" panose="02040503050406030204" pitchFamily="18" charset="0"/>
                          </a:rPr>
                        </m:ctrlPr>
                      </m:fPr>
                      <m:num>
                        <m:r>
                          <a:rPr lang="en-IN" b="0" i="1" smtClean="0">
                            <a:latin typeface="Cambria Math" panose="02040503050406030204" pitchFamily="18" charset="0"/>
                          </a:rPr>
                          <m:t> </m:t>
                        </m:r>
                        <m:r>
                          <a:rPr lang="en-IN" b="0" i="1" smtClean="0">
                            <a:latin typeface="Cambria Math" panose="02040503050406030204" pitchFamily="18" charset="0"/>
                          </a:rPr>
                          <m:t>𝑁𝑜</m:t>
                        </m:r>
                        <m:r>
                          <a:rPr lang="en-IN" b="0" i="1" smtClean="0">
                            <a:latin typeface="Cambria Math" panose="02040503050406030204" pitchFamily="18" charset="0"/>
                          </a:rPr>
                          <m:t>. </m:t>
                        </m:r>
                        <m:r>
                          <a:rPr lang="en-IN" b="0" i="1" smtClean="0">
                            <a:latin typeface="Cambria Math" panose="02040503050406030204" pitchFamily="18" charset="0"/>
                          </a:rPr>
                          <m:t>𝑜𝑓</m:t>
                        </m:r>
                        <m:r>
                          <a:rPr lang="en-IN" b="0" i="1" smtClean="0">
                            <a:latin typeface="Cambria Math" panose="02040503050406030204" pitchFamily="18" charset="0"/>
                          </a:rPr>
                          <m:t> </m:t>
                        </m:r>
                        <m:r>
                          <a:rPr lang="en-IN" b="0" i="1" smtClean="0">
                            <a:latin typeface="Cambria Math" panose="02040503050406030204" pitchFamily="18" charset="0"/>
                          </a:rPr>
                          <m:t>𝑇𝑟𝑜𝑗𝑎𝑛</m:t>
                        </m:r>
                        <m:r>
                          <a:rPr lang="en-IN" b="0" i="1" smtClean="0">
                            <a:latin typeface="Cambria Math" panose="02040503050406030204" pitchFamily="18" charset="0"/>
                          </a:rPr>
                          <m:t>−</m:t>
                        </m:r>
                        <m:r>
                          <a:rPr lang="en-IN" b="0" i="1" smtClean="0">
                            <a:latin typeface="Cambria Math" panose="02040503050406030204" pitchFamily="18" charset="0"/>
                          </a:rPr>
                          <m:t>𝑓𝑟𝑒𝑒</m:t>
                        </m:r>
                        <m:r>
                          <a:rPr lang="en-IN" b="0" i="1" smtClean="0">
                            <a:latin typeface="Cambria Math" panose="02040503050406030204" pitchFamily="18" charset="0"/>
                          </a:rPr>
                          <m:t> </m:t>
                        </m:r>
                        <m:r>
                          <a:rPr lang="en-IN" b="0" i="1" smtClean="0">
                            <a:latin typeface="Cambria Math" panose="02040503050406030204" pitchFamily="18" charset="0"/>
                          </a:rPr>
                          <m:t>𝑑𝑒𝑠𝑖𝑔𝑛𝑠</m:t>
                        </m:r>
                        <m:r>
                          <a:rPr lang="en-IN" b="0" i="1" smtClean="0">
                            <a:latin typeface="Cambria Math" panose="02040503050406030204" pitchFamily="18" charset="0"/>
                          </a:rPr>
                          <m:t> </m:t>
                        </m:r>
                        <m:r>
                          <a:rPr lang="en-IN" b="0" i="1" smtClean="0">
                            <a:latin typeface="Cambria Math" panose="02040503050406030204" pitchFamily="18" charset="0"/>
                          </a:rPr>
                          <m:t>𝑖𝑛𝑐𝑜𝑟𝑟𝑒𝑐𝑡𝑙𝑦</m:t>
                        </m:r>
                        <m:r>
                          <a:rPr lang="en-IN" b="0" i="1" smtClean="0">
                            <a:latin typeface="Cambria Math" panose="02040503050406030204" pitchFamily="18" charset="0"/>
                          </a:rPr>
                          <m:t> </m:t>
                        </m:r>
                        <m:r>
                          <a:rPr lang="en-IN" b="0" i="1" smtClean="0">
                            <a:latin typeface="Cambria Math" panose="02040503050406030204" pitchFamily="18" charset="0"/>
                          </a:rPr>
                          <m:t>𝑐𝑙𝑎𝑠𝑠𝑖𝑓𝑖𝑒𝑑</m:t>
                        </m:r>
                        <m:r>
                          <a:rPr lang="en-IN" b="0" i="1" smtClean="0">
                            <a:latin typeface="Cambria Math" panose="02040503050406030204" pitchFamily="18" charset="0"/>
                          </a:rPr>
                          <m:t> </m:t>
                        </m:r>
                        <m:r>
                          <a:rPr lang="en-IN" b="0" i="1" smtClean="0">
                            <a:latin typeface="Cambria Math" panose="02040503050406030204" pitchFamily="18" charset="0"/>
                          </a:rPr>
                          <m:t>𝑎𝑠</m:t>
                        </m:r>
                        <m:r>
                          <a:rPr lang="en-IN" b="0" i="1" smtClean="0">
                            <a:latin typeface="Cambria Math" panose="02040503050406030204" pitchFamily="18" charset="0"/>
                          </a:rPr>
                          <m:t> </m:t>
                        </m:r>
                        <m:r>
                          <a:rPr lang="en-IN" b="0" i="1" smtClean="0">
                            <a:latin typeface="Cambria Math" panose="02040503050406030204" pitchFamily="18" charset="0"/>
                          </a:rPr>
                          <m:t>𝑇𝑟𝑜𝑗𝑎𝑛𝑠</m:t>
                        </m:r>
                      </m:num>
                      <m:den>
                        <m:r>
                          <a:rPr lang="en-IN" b="0" i="1" smtClean="0">
                            <a:latin typeface="Cambria Math" panose="02040503050406030204" pitchFamily="18" charset="0"/>
                          </a:rPr>
                          <m:t>𝑁𝑜</m:t>
                        </m:r>
                        <m:r>
                          <a:rPr lang="en-IN" b="0" i="1" smtClean="0">
                            <a:latin typeface="Cambria Math" panose="02040503050406030204" pitchFamily="18" charset="0"/>
                          </a:rPr>
                          <m:t>. </m:t>
                        </m:r>
                        <m:r>
                          <a:rPr lang="en-IN" b="0" i="1" smtClean="0">
                            <a:latin typeface="Cambria Math" panose="02040503050406030204" pitchFamily="18" charset="0"/>
                          </a:rPr>
                          <m:t>𝑜𝑓</m:t>
                        </m:r>
                        <m:r>
                          <a:rPr lang="en-IN" b="0" i="1" smtClean="0">
                            <a:latin typeface="Cambria Math" panose="02040503050406030204" pitchFamily="18" charset="0"/>
                          </a:rPr>
                          <m:t> </m:t>
                        </m:r>
                        <m:r>
                          <a:rPr lang="en-IN" b="0" i="1" smtClean="0">
                            <a:latin typeface="Cambria Math" panose="02040503050406030204" pitchFamily="18" charset="0"/>
                          </a:rPr>
                          <m:t>𝑡𝑟𝑜𝑗𝑎𝑛</m:t>
                        </m:r>
                        <m:r>
                          <a:rPr lang="en-IN" b="0" i="1" smtClean="0">
                            <a:latin typeface="Cambria Math" panose="02040503050406030204" pitchFamily="18" charset="0"/>
                          </a:rPr>
                          <m:t> </m:t>
                        </m:r>
                        <m:r>
                          <a:rPr lang="en-IN" b="0" i="1" smtClean="0">
                            <a:latin typeface="Cambria Math" panose="02040503050406030204" pitchFamily="18" charset="0"/>
                          </a:rPr>
                          <m:t>𝑓𝑟𝑒𝑒</m:t>
                        </m:r>
                        <m:r>
                          <a:rPr lang="en-IN" b="0" i="1" smtClean="0">
                            <a:latin typeface="Cambria Math" panose="02040503050406030204" pitchFamily="18" charset="0"/>
                          </a:rPr>
                          <m:t> </m:t>
                        </m:r>
                        <m:r>
                          <a:rPr lang="en-IN" b="0" i="1" smtClean="0">
                            <a:latin typeface="Cambria Math" panose="02040503050406030204" pitchFamily="18" charset="0"/>
                          </a:rPr>
                          <m:t>𝑑𝑒𝑠𝑖𝑔𝑛𝑠</m:t>
                        </m:r>
                      </m:den>
                    </m:f>
                  </m:oMath>
                </a14:m>
                <a:endParaRPr lang="en-IN" dirty="0"/>
              </a:p>
              <a:p>
                <a:pPr>
                  <a:buFont typeface="Courier New" panose="02070309020205020404" pitchFamily="49" charset="0"/>
                  <a:buChar char="o"/>
                </a:pPr>
                <a:r>
                  <a:rPr lang="en-IN" dirty="0"/>
                  <a:t>Time required to detect Trojans</a:t>
                </a:r>
              </a:p>
              <a:p>
                <a:pPr lvl="1">
                  <a:buFont typeface="Courier New" panose="02070309020205020404" pitchFamily="49" charset="0"/>
                  <a:buChar char="o"/>
                </a:pPr>
                <a:r>
                  <a:rPr lang="en-IN" dirty="0"/>
                  <a:t>For foundry based attack, this time is reported in terms of number of applied test patterns</a:t>
                </a:r>
              </a:p>
              <a:p>
                <a:pPr lvl="1" algn="just">
                  <a:buFont typeface="Courier New" panose="02070309020205020404" pitchFamily="49" charset="0"/>
                  <a:buChar char="o"/>
                </a:pPr>
                <a:r>
                  <a:rPr lang="en-IN" dirty="0"/>
                  <a:t>For 3PIP Trojans, this time is reported in terms of number of required clock cycles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939" t="-1667" r="-2181"/>
                </a:stretch>
              </a:blipFill>
            </p:spPr>
            <p:txBody>
              <a:bodyPr/>
              <a:lstStyle/>
              <a:p>
                <a:r>
                  <a:rPr lang="en-IN">
                    <a:noFill/>
                  </a:rPr>
                  <a:t> </a:t>
                </a:r>
              </a:p>
            </p:txBody>
          </p:sp>
        </mc:Fallback>
      </mc:AlternateContent>
    </p:spTree>
    <p:extLst>
      <p:ext uri="{BB962C8B-B14F-4D97-AF65-F5344CB8AC3E}">
        <p14:creationId xmlns:p14="http://schemas.microsoft.com/office/powerpoint/2010/main" val="2822722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IP Piracy and IC Overbuilding</a:t>
            </a:r>
          </a:p>
        </p:txBody>
      </p:sp>
      <p:sp>
        <p:nvSpPr>
          <p:cNvPr id="3" name="Content Placeholder 2"/>
          <p:cNvSpPr>
            <a:spLocks noGrp="1"/>
          </p:cNvSpPr>
          <p:nvPr>
            <p:ph idx="1"/>
          </p:nvPr>
        </p:nvSpPr>
        <p:spPr/>
        <p:txBody>
          <a:bodyPr/>
          <a:lstStyle/>
          <a:p>
            <a:r>
              <a:rPr lang="en-IN" dirty="0"/>
              <a:t>An attacker with access to an IP or an IC can steal and claim ownership and/or can overbuild and sell them illegally</a:t>
            </a:r>
          </a:p>
          <a:p>
            <a:endParaRPr lang="en-IN" dirty="0"/>
          </a:p>
          <a:p>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588217913"/>
              </p:ext>
            </p:extLst>
          </p:nvPr>
        </p:nvGraphicFramePr>
        <p:xfrm>
          <a:off x="822959" y="2774537"/>
          <a:ext cx="7739150" cy="2291080"/>
        </p:xfrm>
        <a:graphic>
          <a:graphicData uri="http://schemas.openxmlformats.org/drawingml/2006/table">
            <a:tbl>
              <a:tblPr firstRow="1" bandRow="1">
                <a:tableStyleId>{69CF1AB2-1976-4502-BF36-3FF5EA218861}</a:tableStyleId>
              </a:tblPr>
              <a:tblGrid>
                <a:gridCol w="958340">
                  <a:extLst>
                    <a:ext uri="{9D8B030D-6E8A-4147-A177-3AD203B41FA5}">
                      <a16:colId xmlns:a16="http://schemas.microsoft.com/office/drawing/2014/main" val="20000"/>
                    </a:ext>
                  </a:extLst>
                </a:gridCol>
                <a:gridCol w="1662545">
                  <a:extLst>
                    <a:ext uri="{9D8B030D-6E8A-4147-A177-3AD203B41FA5}">
                      <a16:colId xmlns:a16="http://schemas.microsoft.com/office/drawing/2014/main" val="20001"/>
                    </a:ext>
                  </a:extLst>
                </a:gridCol>
                <a:gridCol w="1603169">
                  <a:extLst>
                    <a:ext uri="{9D8B030D-6E8A-4147-A177-3AD203B41FA5}">
                      <a16:colId xmlns:a16="http://schemas.microsoft.com/office/drawing/2014/main" val="20002"/>
                    </a:ext>
                  </a:extLst>
                </a:gridCol>
                <a:gridCol w="1698171">
                  <a:extLst>
                    <a:ext uri="{9D8B030D-6E8A-4147-A177-3AD203B41FA5}">
                      <a16:colId xmlns:a16="http://schemas.microsoft.com/office/drawing/2014/main" val="20003"/>
                    </a:ext>
                  </a:extLst>
                </a:gridCol>
                <a:gridCol w="1816925">
                  <a:extLst>
                    <a:ext uri="{9D8B030D-6E8A-4147-A177-3AD203B41FA5}">
                      <a16:colId xmlns:a16="http://schemas.microsoft.com/office/drawing/2014/main" val="20004"/>
                    </a:ext>
                  </a:extLst>
                </a:gridCol>
              </a:tblGrid>
              <a:tr h="370840">
                <a:tc>
                  <a:txBody>
                    <a:bodyPr/>
                    <a:lstStyle/>
                    <a:p>
                      <a:pPr algn="ctr"/>
                      <a:r>
                        <a:rPr lang="en-IN" sz="1600" dirty="0"/>
                        <a:t>Scenario</a:t>
                      </a:r>
                      <a:endParaRPr lang="en-IN" dirty="0"/>
                    </a:p>
                  </a:txBody>
                  <a:tcPr/>
                </a:tc>
                <a:tc>
                  <a:txBody>
                    <a:bodyPr/>
                    <a:lstStyle/>
                    <a:p>
                      <a:pPr algn="ctr"/>
                      <a:r>
                        <a:rPr lang="en-IN" dirty="0"/>
                        <a:t>3PIP</a:t>
                      </a:r>
                      <a:r>
                        <a:rPr lang="en-IN" baseline="0" dirty="0"/>
                        <a:t> Vendor</a:t>
                      </a:r>
                      <a:endParaRPr lang="en-IN" dirty="0"/>
                    </a:p>
                  </a:txBody>
                  <a:tcPr/>
                </a:tc>
                <a:tc>
                  <a:txBody>
                    <a:bodyPr/>
                    <a:lstStyle/>
                    <a:p>
                      <a:pPr algn="ctr"/>
                      <a:r>
                        <a:rPr lang="en-IN" dirty="0" err="1"/>
                        <a:t>SoC</a:t>
                      </a:r>
                      <a:r>
                        <a:rPr lang="en-IN" dirty="0"/>
                        <a:t> Integrator</a:t>
                      </a:r>
                    </a:p>
                  </a:txBody>
                  <a:tcPr/>
                </a:tc>
                <a:tc>
                  <a:txBody>
                    <a:bodyPr/>
                    <a:lstStyle/>
                    <a:p>
                      <a:pPr algn="ctr"/>
                      <a:r>
                        <a:rPr lang="en-IN" dirty="0"/>
                        <a:t>Foundry</a:t>
                      </a:r>
                    </a:p>
                  </a:txBody>
                  <a:tcPr/>
                </a:tc>
                <a:tc>
                  <a:txBody>
                    <a:bodyPr/>
                    <a:lstStyle/>
                    <a:p>
                      <a:pPr algn="ctr"/>
                      <a:r>
                        <a:rPr lang="en-IN" dirty="0"/>
                        <a:t>User</a:t>
                      </a:r>
                    </a:p>
                  </a:txBody>
                  <a:tcPr/>
                </a:tc>
                <a:extLst>
                  <a:ext uri="{0D108BD9-81ED-4DB2-BD59-A6C34878D82A}">
                    <a16:rowId xmlns:a16="http://schemas.microsoft.com/office/drawing/2014/main" val="10000"/>
                  </a:ext>
                </a:extLst>
              </a:tr>
              <a:tr h="370840">
                <a:tc>
                  <a:txBody>
                    <a:bodyPr/>
                    <a:lstStyle/>
                    <a:p>
                      <a:pPr algn="ctr"/>
                      <a:r>
                        <a:rPr lang="en-IN" dirty="0"/>
                        <a:t>1</a:t>
                      </a:r>
                    </a:p>
                  </a:txBody>
                  <a:tcPr/>
                </a:tc>
                <a:tc>
                  <a:txBody>
                    <a:bodyPr/>
                    <a:lstStyle/>
                    <a:p>
                      <a:pPr algn="ctr"/>
                      <a:r>
                        <a:rPr lang="en-IN" dirty="0"/>
                        <a:t>O+W+F+M*</a:t>
                      </a:r>
                    </a:p>
                  </a:txBody>
                  <a:tcPr/>
                </a:tc>
                <a:tc>
                  <a:txBody>
                    <a:bodyPr/>
                    <a:lstStyle/>
                    <a:p>
                      <a:pPr algn="ctr"/>
                      <a:r>
                        <a:rPr lang="en-IN" dirty="0"/>
                        <a:t>Attacker</a:t>
                      </a:r>
                    </a:p>
                  </a:txBody>
                  <a:tcPr/>
                </a:tc>
                <a:tc>
                  <a:txBody>
                    <a:bodyPr/>
                    <a:lstStyle/>
                    <a:p>
                      <a:pPr algn="ctr"/>
                      <a:r>
                        <a:rPr lang="en-IN" dirty="0"/>
                        <a:t>Untrustworthy Entity</a:t>
                      </a:r>
                    </a:p>
                  </a:txBody>
                  <a:tcPr/>
                </a:tc>
                <a:tc>
                  <a:txBody>
                    <a:bodyPr/>
                    <a:lstStyle/>
                    <a:p>
                      <a:pPr algn="ctr"/>
                      <a:r>
                        <a:rPr lang="en-IN" dirty="0"/>
                        <a:t>Untrustworthy Entity</a:t>
                      </a:r>
                    </a:p>
                  </a:txBody>
                  <a:tcPr/>
                </a:tc>
                <a:extLst>
                  <a:ext uri="{0D108BD9-81ED-4DB2-BD59-A6C34878D82A}">
                    <a16:rowId xmlns:a16="http://schemas.microsoft.com/office/drawing/2014/main" val="10001"/>
                  </a:ext>
                </a:extLst>
              </a:tr>
              <a:tr h="370840">
                <a:tc>
                  <a:txBody>
                    <a:bodyPr/>
                    <a:lstStyle/>
                    <a:p>
                      <a:pPr algn="ctr"/>
                      <a:r>
                        <a:rPr lang="en-IN" dirty="0"/>
                        <a:t>2</a:t>
                      </a:r>
                    </a:p>
                  </a:txBody>
                  <a:tcPr/>
                </a:tc>
                <a:tc>
                  <a:txBody>
                    <a:bodyPr/>
                    <a:lstStyle/>
                    <a:p>
                      <a:pPr algn="ctr"/>
                      <a:r>
                        <a:rPr lang="en-IN" dirty="0"/>
                        <a:t>O+W+F+M*</a:t>
                      </a:r>
                    </a:p>
                  </a:txBody>
                  <a:tcPr/>
                </a:tc>
                <a:tc>
                  <a:txBody>
                    <a:bodyPr/>
                    <a:lstStyle/>
                    <a:p>
                      <a:pPr algn="ctr"/>
                      <a:r>
                        <a:rPr lang="en-IN" dirty="0"/>
                        <a:t>Untrustworthy Entity</a:t>
                      </a:r>
                    </a:p>
                  </a:txBody>
                  <a:tcPr/>
                </a:tc>
                <a:tc>
                  <a:txBody>
                    <a:bodyPr/>
                    <a:lstStyle/>
                    <a:p>
                      <a:pPr algn="ctr"/>
                      <a:r>
                        <a:rPr lang="en-IN" dirty="0"/>
                        <a:t>Attacker</a:t>
                      </a:r>
                    </a:p>
                  </a:txBody>
                  <a:tcPr/>
                </a:tc>
                <a:tc>
                  <a:txBody>
                    <a:bodyPr/>
                    <a:lstStyle/>
                    <a:p>
                      <a:pPr algn="ctr"/>
                      <a:r>
                        <a:rPr lang="en-IN" dirty="0"/>
                        <a:t>Untrustworthy Entity</a:t>
                      </a:r>
                    </a:p>
                  </a:txBody>
                  <a:tcPr/>
                </a:tc>
                <a:extLst>
                  <a:ext uri="{0D108BD9-81ED-4DB2-BD59-A6C34878D82A}">
                    <a16:rowId xmlns:a16="http://schemas.microsoft.com/office/drawing/2014/main" val="10002"/>
                  </a:ext>
                </a:extLst>
              </a:tr>
              <a:tr h="370840">
                <a:tc>
                  <a:txBody>
                    <a:bodyPr/>
                    <a:lstStyle/>
                    <a:p>
                      <a:pPr algn="ctr"/>
                      <a:r>
                        <a:rPr lang="en-IN" dirty="0"/>
                        <a:t>3</a:t>
                      </a:r>
                    </a:p>
                  </a:txBody>
                  <a:tcPr/>
                </a:tc>
                <a:tc>
                  <a:txBody>
                    <a:bodyPr/>
                    <a:lstStyle/>
                    <a:p>
                      <a:pPr algn="ctr"/>
                      <a:r>
                        <a:rPr lang="en-IN" dirty="0"/>
                        <a:t>Untrustworthy Entity</a:t>
                      </a:r>
                    </a:p>
                  </a:txBody>
                  <a:tcPr/>
                </a:tc>
                <a:tc>
                  <a:txBody>
                    <a:bodyPr/>
                    <a:lstStyle/>
                    <a:p>
                      <a:pPr algn="ctr"/>
                      <a:r>
                        <a:rPr lang="en-IN" dirty="0"/>
                        <a:t>O+W+F+M*</a:t>
                      </a:r>
                    </a:p>
                  </a:txBody>
                  <a:tcPr/>
                </a:tc>
                <a:tc>
                  <a:txBody>
                    <a:bodyPr/>
                    <a:lstStyle/>
                    <a:p>
                      <a:pPr algn="ctr"/>
                      <a:r>
                        <a:rPr lang="en-IN" dirty="0"/>
                        <a:t>Attacker</a:t>
                      </a:r>
                    </a:p>
                  </a:txBody>
                  <a:tcPr/>
                </a:tc>
                <a:tc>
                  <a:txBody>
                    <a:bodyPr/>
                    <a:lstStyle/>
                    <a:p>
                      <a:pPr algn="ctr"/>
                      <a:r>
                        <a:rPr lang="en-IN" dirty="0"/>
                        <a:t>Untrustworthy Entity</a:t>
                      </a:r>
                    </a:p>
                  </a:txBody>
                  <a:tcPr/>
                </a:tc>
                <a:extLst>
                  <a:ext uri="{0D108BD9-81ED-4DB2-BD59-A6C34878D82A}">
                    <a16:rowId xmlns:a16="http://schemas.microsoft.com/office/drawing/2014/main" val="10003"/>
                  </a:ext>
                </a:extLst>
              </a:tr>
            </a:tbl>
          </a:graphicData>
        </a:graphic>
      </p:graphicFrame>
      <p:sp>
        <p:nvSpPr>
          <p:cNvPr id="5" name="TextBox 4"/>
          <p:cNvSpPr txBox="1"/>
          <p:nvPr/>
        </p:nvSpPr>
        <p:spPr>
          <a:xfrm>
            <a:off x="1330036" y="5320145"/>
            <a:ext cx="7036724" cy="646331"/>
          </a:xfrm>
          <a:prstGeom prst="rect">
            <a:avLst/>
          </a:prstGeom>
          <a:noFill/>
        </p:spPr>
        <p:txBody>
          <a:bodyPr wrap="square" rtlCol="0">
            <a:spAutoFit/>
          </a:bodyPr>
          <a:lstStyle/>
          <a:p>
            <a:pPr algn="ctr"/>
            <a:r>
              <a:rPr lang="en-IN" dirty="0"/>
              <a:t>Attack Scenarios: O (Obfuscation), W (Watermarking), F (Finger Printing), M (Metering)</a:t>
            </a:r>
          </a:p>
        </p:txBody>
      </p:sp>
    </p:spTree>
    <p:extLst>
      <p:ext uri="{BB962C8B-B14F-4D97-AF65-F5344CB8AC3E}">
        <p14:creationId xmlns:p14="http://schemas.microsoft.com/office/powerpoint/2010/main" val="2436142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IP Piracy and IC Overbuilding - </a:t>
            </a:r>
            <a:r>
              <a:rPr lang="en-IN" dirty="0" err="1"/>
              <a:t>Defenses</a:t>
            </a:r>
            <a:endParaRPr lang="en-IN" dirty="0"/>
          </a:p>
        </p:txBody>
      </p:sp>
      <p:sp>
        <p:nvSpPr>
          <p:cNvPr id="3" name="Content Placeholder 2"/>
          <p:cNvSpPr>
            <a:spLocks noGrp="1"/>
          </p:cNvSpPr>
          <p:nvPr>
            <p:ph idx="1"/>
          </p:nvPr>
        </p:nvSpPr>
        <p:spPr/>
        <p:txBody>
          <a:bodyPr>
            <a:normAutofit fontScale="85000" lnSpcReduction="10000"/>
          </a:bodyPr>
          <a:lstStyle/>
          <a:p>
            <a:pPr algn="just"/>
            <a:r>
              <a:rPr lang="en-IN" dirty="0"/>
              <a:t>5 Methods:</a:t>
            </a:r>
          </a:p>
          <a:p>
            <a:pPr algn="just">
              <a:buFont typeface="Courier New" panose="02070309020205020404" pitchFamily="49" charset="0"/>
              <a:buChar char="o"/>
            </a:pPr>
            <a:r>
              <a:rPr lang="en-IN" dirty="0"/>
              <a:t>Obfuscation – additional gates like XOR / XNOR, memory elements are inserted also ensuring that the obfuscated circuit will work correctly only if correct values are applied; FSM is obfuscated through replication of states, invalid transitions between states, unused states or black hole states; </a:t>
            </a:r>
          </a:p>
          <a:p>
            <a:pPr algn="just">
              <a:buFont typeface="Courier New" panose="02070309020205020404" pitchFamily="49" charset="0"/>
              <a:buChar char="o"/>
            </a:pPr>
            <a:r>
              <a:rPr lang="en-IN" dirty="0"/>
              <a:t>Watermarking – designer’s signature is embedded into design artefact; if needed it may be revealed and ownership claimed</a:t>
            </a:r>
          </a:p>
          <a:p>
            <a:pPr lvl="1" algn="just">
              <a:buFont typeface="Courier New" panose="02070309020205020404" pitchFamily="49" charset="0"/>
              <a:buChar char="o"/>
            </a:pPr>
            <a:r>
              <a:rPr lang="en-IN" dirty="0"/>
              <a:t>Graph partitioning may be done [33]</a:t>
            </a:r>
          </a:p>
          <a:p>
            <a:pPr algn="just">
              <a:buFont typeface="Courier New" panose="02070309020205020404" pitchFamily="49" charset="0"/>
              <a:buChar char="o"/>
            </a:pPr>
            <a:r>
              <a:rPr lang="en-IN" dirty="0"/>
              <a:t>Finger printing – embedding signature (Public key or Physical Unclonable Functions - PUFs) of the buyer along with water mark of the designer</a:t>
            </a:r>
          </a:p>
          <a:p>
            <a:pPr algn="just">
              <a:buFont typeface="Courier New" panose="02070309020205020404" pitchFamily="49" charset="0"/>
              <a:buChar char="o"/>
            </a:pPr>
            <a:r>
              <a:rPr lang="en-IN" dirty="0"/>
              <a:t>Metering – set of tools, methodologies and protocols to track a manufactured IC</a:t>
            </a:r>
          </a:p>
          <a:p>
            <a:pPr algn="just">
              <a:buFont typeface="Courier New" panose="02070309020205020404" pitchFamily="49" charset="0"/>
              <a:buChar char="o"/>
            </a:pPr>
            <a:r>
              <a:rPr lang="en-IN" dirty="0"/>
              <a:t>Split manufacturing – layout of design is split into front-end-of-line (FEOL) and back-end-of-line (BEOL) layers; fabricated separately in foundries and then aligned and integrated using electrical, mechanical or optical alignment techniques</a:t>
            </a:r>
          </a:p>
        </p:txBody>
      </p:sp>
    </p:spTree>
    <p:extLst>
      <p:ext uri="{BB962C8B-B14F-4D97-AF65-F5344CB8AC3E}">
        <p14:creationId xmlns:p14="http://schemas.microsoft.com/office/powerpoint/2010/main" val="2983981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IP Piracy and IC Overbuilding – </a:t>
            </a:r>
            <a:r>
              <a:rPr lang="en-IN" dirty="0" err="1"/>
              <a:t>Defenses</a:t>
            </a:r>
            <a:endParaRPr lang="en-IN" dirty="0"/>
          </a:p>
        </p:txBody>
      </p:sp>
      <p:pic>
        <p:nvPicPr>
          <p:cNvPr id="8" name="Content Placeholder 7"/>
          <p:cNvPicPr>
            <a:picLocks noGrp="1" noChangeAspect="1"/>
          </p:cNvPicPr>
          <p:nvPr>
            <p:ph sz="half" idx="1"/>
          </p:nvPr>
        </p:nvPicPr>
        <p:blipFill>
          <a:blip r:embed="rId2"/>
          <a:stretch>
            <a:fillRect/>
          </a:stretch>
        </p:blipFill>
        <p:spPr>
          <a:xfrm>
            <a:off x="193756" y="1935679"/>
            <a:ext cx="4332842" cy="3356108"/>
          </a:xfrm>
          <a:prstGeom prst="rect">
            <a:avLst/>
          </a:prstGeom>
        </p:spPr>
      </p:pic>
      <p:sp>
        <p:nvSpPr>
          <p:cNvPr id="7" name="Content Placeholder 6"/>
          <p:cNvSpPr>
            <a:spLocks noGrp="1"/>
          </p:cNvSpPr>
          <p:nvPr>
            <p:ph sz="half" idx="2"/>
          </p:nvPr>
        </p:nvSpPr>
        <p:spPr>
          <a:xfrm>
            <a:off x="4663439" y="1845735"/>
            <a:ext cx="4183677" cy="4023360"/>
          </a:xfrm>
        </p:spPr>
        <p:txBody>
          <a:bodyPr/>
          <a:lstStyle/>
          <a:p>
            <a:pPr>
              <a:buFont typeface="Courier New" panose="02070309020205020404" pitchFamily="49" charset="0"/>
              <a:buChar char="o"/>
            </a:pPr>
            <a:r>
              <a:rPr lang="en-IN" dirty="0"/>
              <a:t>Encode watermark as constraints during graph partitioning</a:t>
            </a:r>
          </a:p>
          <a:p>
            <a:pPr>
              <a:buFont typeface="Courier New" panose="02070309020205020404" pitchFamily="49" charset="0"/>
              <a:buChar char="o"/>
            </a:pPr>
            <a:endParaRPr lang="en-IN" dirty="0"/>
          </a:p>
        </p:txBody>
      </p:sp>
      <p:sp>
        <p:nvSpPr>
          <p:cNvPr id="9" name="TextBox 8"/>
          <p:cNvSpPr txBox="1"/>
          <p:nvPr/>
        </p:nvSpPr>
        <p:spPr>
          <a:xfrm>
            <a:off x="605642" y="5498275"/>
            <a:ext cx="3920956" cy="646331"/>
          </a:xfrm>
          <a:prstGeom prst="rect">
            <a:avLst/>
          </a:prstGeom>
          <a:noFill/>
        </p:spPr>
        <p:txBody>
          <a:bodyPr wrap="square" rtlCol="0">
            <a:spAutoFit/>
          </a:bodyPr>
          <a:lstStyle/>
          <a:p>
            <a:r>
              <a:rPr lang="en-IN" dirty="0"/>
              <a:t>Graph Partitioning as a solution to Watermarking [33]</a:t>
            </a:r>
          </a:p>
        </p:txBody>
      </p:sp>
      <p:pic>
        <p:nvPicPr>
          <p:cNvPr id="10" name="Picture 9"/>
          <p:cNvPicPr>
            <a:picLocks noChangeAspect="1"/>
          </p:cNvPicPr>
          <p:nvPr/>
        </p:nvPicPr>
        <p:blipFill>
          <a:blip r:embed="rId3"/>
          <a:stretch>
            <a:fillRect/>
          </a:stretch>
        </p:blipFill>
        <p:spPr>
          <a:xfrm>
            <a:off x="4526598" y="2521649"/>
            <a:ext cx="4320519" cy="2632241"/>
          </a:xfrm>
          <a:prstGeom prst="rect">
            <a:avLst/>
          </a:prstGeom>
        </p:spPr>
      </p:pic>
      <p:sp>
        <p:nvSpPr>
          <p:cNvPr id="11" name="TextBox 10"/>
          <p:cNvSpPr txBox="1"/>
          <p:nvPr/>
        </p:nvSpPr>
        <p:spPr>
          <a:xfrm>
            <a:off x="4809506" y="5239056"/>
            <a:ext cx="4334494" cy="954107"/>
          </a:xfrm>
          <a:prstGeom prst="rect">
            <a:avLst/>
          </a:prstGeom>
          <a:noFill/>
        </p:spPr>
        <p:txBody>
          <a:bodyPr wrap="square" rtlCol="0">
            <a:spAutoFit/>
          </a:bodyPr>
          <a:lstStyle/>
          <a:p>
            <a:r>
              <a:rPr lang="en-IN" sz="1400" dirty="0"/>
              <a:t>No. of possible watermarks vs. quality of solutions for the graph when the pairs of vertices are merged together (16, 14), (6, 2), (16, 4), (9, 8), (5, 16), (9, 4), (11, 10),</a:t>
            </a:r>
          </a:p>
          <a:p>
            <a:r>
              <a:rPr lang="en-IN" sz="1400" dirty="0"/>
              <a:t>(9, 4).</a:t>
            </a:r>
          </a:p>
        </p:txBody>
      </p:sp>
    </p:spTree>
    <p:extLst>
      <p:ext uri="{BB962C8B-B14F-4D97-AF65-F5344CB8AC3E}">
        <p14:creationId xmlns:p14="http://schemas.microsoft.com/office/powerpoint/2010/main" val="2060520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IP Piracy and IC Overbuilding – </a:t>
            </a:r>
            <a:r>
              <a:rPr lang="en-IN" dirty="0" err="1"/>
              <a:t>Defenses</a:t>
            </a:r>
            <a:endParaRPr lang="en-IN" dirty="0"/>
          </a:p>
        </p:txBody>
      </p:sp>
      <p:pic>
        <p:nvPicPr>
          <p:cNvPr id="5" name="Content Placeholder 4"/>
          <p:cNvPicPr>
            <a:picLocks noGrp="1" noChangeAspect="1"/>
          </p:cNvPicPr>
          <p:nvPr>
            <p:ph sz="half" idx="1"/>
          </p:nvPr>
        </p:nvPicPr>
        <p:blipFill>
          <a:blip r:embed="rId2"/>
          <a:stretch>
            <a:fillRect/>
          </a:stretch>
        </p:blipFill>
        <p:spPr>
          <a:xfrm>
            <a:off x="822325" y="2753774"/>
            <a:ext cx="3703638" cy="2207703"/>
          </a:xfrm>
          <a:prstGeom prst="rect">
            <a:avLst/>
          </a:prstGeom>
        </p:spPr>
      </p:pic>
      <p:sp>
        <p:nvSpPr>
          <p:cNvPr id="4" name="Content Placeholder 3"/>
          <p:cNvSpPr>
            <a:spLocks noGrp="1"/>
          </p:cNvSpPr>
          <p:nvPr>
            <p:ph sz="half" idx="2"/>
          </p:nvPr>
        </p:nvSpPr>
        <p:spPr/>
        <p:txBody>
          <a:bodyPr>
            <a:normAutofit lnSpcReduction="10000"/>
          </a:bodyPr>
          <a:lstStyle/>
          <a:p>
            <a:r>
              <a:rPr lang="en-IN" dirty="0"/>
              <a:t>Approach 1: Existing states are replicated [46]. </a:t>
            </a:r>
          </a:p>
          <a:p>
            <a:r>
              <a:rPr lang="en-IN" dirty="0"/>
              <a:t>Approach 2: State transitions are modified [27], [47]–[49]. </a:t>
            </a:r>
          </a:p>
          <a:p>
            <a:r>
              <a:rPr lang="en-IN" dirty="0"/>
              <a:t>Approach 3: Additional states are added [29], [50], [51].</a:t>
            </a:r>
          </a:p>
          <a:p>
            <a:r>
              <a:rPr lang="en-IN" dirty="0"/>
              <a:t>Approach 4: Black-hole states are added [29], [50], [51]. S0 through S6 are the states in the original FSM. All the other states are added for obfuscation. Solid edges are the state transitions in the original FSM.</a:t>
            </a:r>
          </a:p>
        </p:txBody>
      </p:sp>
      <p:sp>
        <p:nvSpPr>
          <p:cNvPr id="6" name="TextBox 5"/>
          <p:cNvSpPr txBox="1"/>
          <p:nvPr/>
        </p:nvSpPr>
        <p:spPr>
          <a:xfrm>
            <a:off x="822325" y="5379522"/>
            <a:ext cx="3607171" cy="369332"/>
          </a:xfrm>
          <a:prstGeom prst="rect">
            <a:avLst/>
          </a:prstGeom>
          <a:noFill/>
        </p:spPr>
        <p:txBody>
          <a:bodyPr wrap="square" rtlCol="0">
            <a:spAutoFit/>
          </a:bodyPr>
          <a:lstStyle/>
          <a:p>
            <a:pPr algn="ctr"/>
            <a:r>
              <a:rPr lang="en-IN" dirty="0"/>
              <a:t>Obfuscating a controller</a:t>
            </a:r>
          </a:p>
        </p:txBody>
      </p:sp>
    </p:spTree>
    <p:extLst>
      <p:ext uri="{BB962C8B-B14F-4D97-AF65-F5344CB8AC3E}">
        <p14:creationId xmlns:p14="http://schemas.microsoft.com/office/powerpoint/2010/main" val="22515560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Reverse Engineering</a:t>
            </a:r>
          </a:p>
        </p:txBody>
      </p:sp>
      <p:sp>
        <p:nvSpPr>
          <p:cNvPr id="5" name="Content Placeholder 4"/>
          <p:cNvSpPr>
            <a:spLocks noGrp="1"/>
          </p:cNvSpPr>
          <p:nvPr>
            <p:ph idx="1"/>
          </p:nvPr>
        </p:nvSpPr>
        <p:spPr/>
        <p:txBody>
          <a:bodyPr/>
          <a:lstStyle/>
          <a:p>
            <a:r>
              <a:rPr lang="en-IN" dirty="0"/>
              <a:t>Reverse Engineering of an IC involves</a:t>
            </a:r>
          </a:p>
          <a:p>
            <a:pPr>
              <a:buFont typeface="Courier New" panose="02070309020205020404" pitchFamily="49" charset="0"/>
              <a:buChar char="o"/>
            </a:pPr>
            <a:r>
              <a:rPr lang="en-IN" dirty="0"/>
              <a:t>Identifying device technology used in it</a:t>
            </a:r>
          </a:p>
          <a:p>
            <a:pPr>
              <a:buFont typeface="Courier New" panose="02070309020205020404" pitchFamily="49" charset="0"/>
              <a:buChar char="o"/>
            </a:pPr>
            <a:r>
              <a:rPr lang="en-IN" dirty="0"/>
              <a:t>Extracting its gate-level </a:t>
            </a:r>
            <a:r>
              <a:rPr lang="en-IN" dirty="0" err="1"/>
              <a:t>netlist</a:t>
            </a:r>
            <a:endParaRPr lang="en-IN" dirty="0"/>
          </a:p>
          <a:p>
            <a:pPr>
              <a:buFont typeface="Courier New" panose="02070309020205020404" pitchFamily="49" charset="0"/>
              <a:buChar char="o"/>
            </a:pPr>
            <a:r>
              <a:rPr lang="en-IN" dirty="0"/>
              <a:t>Inferring its functionality</a:t>
            </a:r>
          </a:p>
          <a:p>
            <a:pPr>
              <a:buFont typeface="Courier New" panose="02070309020205020404" pitchFamily="49" charset="0"/>
              <a:buChar char="o"/>
            </a:pPr>
            <a:endParaRPr lang="en-IN" dirty="0"/>
          </a:p>
        </p:txBody>
      </p:sp>
    </p:spTree>
    <p:extLst>
      <p:ext uri="{BB962C8B-B14F-4D97-AF65-F5344CB8AC3E}">
        <p14:creationId xmlns:p14="http://schemas.microsoft.com/office/powerpoint/2010/main" val="40099087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1080" y="286604"/>
            <a:ext cx="7543800" cy="1450757"/>
          </a:xfrm>
        </p:spPr>
        <p:txBody>
          <a:bodyPr/>
          <a:lstStyle/>
          <a:p>
            <a:r>
              <a:rPr lang="en-IN" dirty="0"/>
              <a:t>Reverse Engineering – Threat Models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1985240"/>
              </p:ext>
            </p:extLst>
          </p:nvPr>
        </p:nvGraphicFramePr>
        <p:xfrm>
          <a:off x="225632" y="1834387"/>
          <a:ext cx="8609610" cy="4587240"/>
        </p:xfrm>
        <a:graphic>
          <a:graphicData uri="http://schemas.openxmlformats.org/drawingml/2006/table">
            <a:tbl>
              <a:tblPr firstRow="1" bandRow="1">
                <a:tableStyleId>{5C22544A-7EE6-4342-B048-85BDC9FD1C3A}</a:tableStyleId>
              </a:tblPr>
              <a:tblGrid>
                <a:gridCol w="819397">
                  <a:extLst>
                    <a:ext uri="{9D8B030D-6E8A-4147-A177-3AD203B41FA5}">
                      <a16:colId xmlns:a16="http://schemas.microsoft.com/office/drawing/2014/main" val="20000"/>
                    </a:ext>
                  </a:extLst>
                </a:gridCol>
                <a:gridCol w="1911927">
                  <a:extLst>
                    <a:ext uri="{9D8B030D-6E8A-4147-A177-3AD203B41FA5}">
                      <a16:colId xmlns:a16="http://schemas.microsoft.com/office/drawing/2014/main" val="20001"/>
                    </a:ext>
                  </a:extLst>
                </a:gridCol>
                <a:gridCol w="2022474">
                  <a:extLst>
                    <a:ext uri="{9D8B030D-6E8A-4147-A177-3AD203B41FA5}">
                      <a16:colId xmlns:a16="http://schemas.microsoft.com/office/drawing/2014/main" val="20002"/>
                    </a:ext>
                  </a:extLst>
                </a:gridCol>
                <a:gridCol w="2133890">
                  <a:extLst>
                    <a:ext uri="{9D8B030D-6E8A-4147-A177-3AD203B41FA5}">
                      <a16:colId xmlns:a16="http://schemas.microsoft.com/office/drawing/2014/main" val="20003"/>
                    </a:ext>
                  </a:extLst>
                </a:gridCol>
                <a:gridCol w="1721922">
                  <a:extLst>
                    <a:ext uri="{9D8B030D-6E8A-4147-A177-3AD203B41FA5}">
                      <a16:colId xmlns:a16="http://schemas.microsoft.com/office/drawing/2014/main" val="20004"/>
                    </a:ext>
                  </a:extLst>
                </a:gridCol>
              </a:tblGrid>
              <a:tr h="370840">
                <a:tc>
                  <a:txBody>
                    <a:bodyPr/>
                    <a:lstStyle/>
                    <a:p>
                      <a:pPr algn="ctr"/>
                      <a:r>
                        <a:rPr lang="en-IN" sz="1400" dirty="0"/>
                        <a:t>Scenario</a:t>
                      </a:r>
                    </a:p>
                  </a:txBody>
                  <a:tcPr/>
                </a:tc>
                <a:tc>
                  <a:txBody>
                    <a:bodyPr/>
                    <a:lstStyle/>
                    <a:p>
                      <a:pPr algn="ctr"/>
                      <a:r>
                        <a:rPr lang="en-IN" sz="1600" dirty="0"/>
                        <a:t>3PIP</a:t>
                      </a:r>
                      <a:r>
                        <a:rPr lang="en-IN" sz="1600" baseline="0" dirty="0"/>
                        <a:t> Vendor</a:t>
                      </a:r>
                      <a:endParaRPr lang="en-IN" sz="1600" dirty="0"/>
                    </a:p>
                  </a:txBody>
                  <a:tcPr/>
                </a:tc>
                <a:tc>
                  <a:txBody>
                    <a:bodyPr/>
                    <a:lstStyle/>
                    <a:p>
                      <a:pPr algn="ctr"/>
                      <a:r>
                        <a:rPr lang="en-IN" sz="1600" dirty="0" err="1"/>
                        <a:t>SoC</a:t>
                      </a:r>
                      <a:r>
                        <a:rPr lang="en-IN" sz="1600" dirty="0"/>
                        <a:t> Integrator</a:t>
                      </a:r>
                    </a:p>
                  </a:txBody>
                  <a:tcPr/>
                </a:tc>
                <a:tc>
                  <a:txBody>
                    <a:bodyPr/>
                    <a:lstStyle/>
                    <a:p>
                      <a:pPr algn="ctr"/>
                      <a:r>
                        <a:rPr lang="en-IN" sz="1600" dirty="0"/>
                        <a:t>Foundry</a:t>
                      </a:r>
                    </a:p>
                  </a:txBody>
                  <a:tcPr/>
                </a:tc>
                <a:tc>
                  <a:txBody>
                    <a:bodyPr/>
                    <a:lstStyle/>
                    <a:p>
                      <a:pPr algn="ctr"/>
                      <a:r>
                        <a:rPr lang="en-IN" sz="1600" dirty="0"/>
                        <a:t>User</a:t>
                      </a:r>
                    </a:p>
                  </a:txBody>
                  <a:tcPr/>
                </a:tc>
                <a:extLst>
                  <a:ext uri="{0D108BD9-81ED-4DB2-BD59-A6C34878D82A}">
                    <a16:rowId xmlns:a16="http://schemas.microsoft.com/office/drawing/2014/main" val="10000"/>
                  </a:ext>
                </a:extLst>
              </a:tr>
              <a:tr h="370840">
                <a:tc>
                  <a:txBody>
                    <a:bodyPr/>
                    <a:lstStyle/>
                    <a:p>
                      <a:r>
                        <a:rPr lang="en-IN" sz="1600" dirty="0"/>
                        <a:t>1</a:t>
                      </a:r>
                    </a:p>
                  </a:txBody>
                  <a:tcPr/>
                </a:tc>
                <a:tc>
                  <a:txBody>
                    <a:bodyPr/>
                    <a:lstStyle/>
                    <a:p>
                      <a:r>
                        <a:rPr lang="en-IN" sz="1600" dirty="0"/>
                        <a:t>O *</a:t>
                      </a:r>
                    </a:p>
                  </a:txBody>
                  <a:tcPr/>
                </a:tc>
                <a:tc>
                  <a:txBody>
                    <a:bodyPr/>
                    <a:lstStyle/>
                    <a:p>
                      <a:r>
                        <a:rPr lang="en-IN" sz="1600" dirty="0"/>
                        <a:t>Attacker</a:t>
                      </a:r>
                    </a:p>
                  </a:txBody>
                  <a:tcPr/>
                </a:tc>
                <a:tc>
                  <a:txBody>
                    <a:bodyPr/>
                    <a:lstStyle/>
                    <a:p>
                      <a:r>
                        <a:rPr lang="en-IN" sz="1600" dirty="0"/>
                        <a:t>Untrustworthy</a:t>
                      </a:r>
                      <a:r>
                        <a:rPr lang="en-IN" sz="1600" baseline="0" dirty="0"/>
                        <a:t> Entity</a:t>
                      </a:r>
                      <a:endParaRPr lang="en-IN" sz="1600" dirty="0"/>
                    </a:p>
                  </a:txBody>
                  <a:tcPr/>
                </a:tc>
                <a:tc>
                  <a:txBody>
                    <a:bodyPr/>
                    <a:lstStyle/>
                    <a:p>
                      <a:r>
                        <a:rPr lang="en-IN" sz="1600" dirty="0"/>
                        <a:t>Untrustworthy</a:t>
                      </a:r>
                      <a:r>
                        <a:rPr lang="en-IN" sz="1600" baseline="0" dirty="0"/>
                        <a:t> Entity</a:t>
                      </a:r>
                      <a:endParaRPr lang="en-IN" sz="1600" dirty="0"/>
                    </a:p>
                  </a:txBody>
                  <a:tcPr/>
                </a:tc>
                <a:extLst>
                  <a:ext uri="{0D108BD9-81ED-4DB2-BD59-A6C34878D82A}">
                    <a16:rowId xmlns:a16="http://schemas.microsoft.com/office/drawing/2014/main" val="10001"/>
                  </a:ext>
                </a:extLst>
              </a:tr>
              <a:tr h="370840">
                <a:tc>
                  <a:txBody>
                    <a:bodyPr/>
                    <a:lstStyle/>
                    <a:p>
                      <a:r>
                        <a:rPr lang="en-IN" sz="16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O *</a:t>
                      </a:r>
                    </a:p>
                  </a:txBody>
                  <a:tcPr/>
                </a:tc>
                <a:tc>
                  <a:txBody>
                    <a:bodyPr/>
                    <a:lstStyle/>
                    <a:p>
                      <a:r>
                        <a:rPr lang="en-IN" sz="1600" dirty="0"/>
                        <a:t>Untrustworthy</a:t>
                      </a:r>
                      <a:r>
                        <a:rPr lang="en-IN" sz="1600" baseline="0" dirty="0"/>
                        <a:t> Entity</a:t>
                      </a:r>
                      <a:endParaRPr lang="en-IN" sz="1600" dirty="0"/>
                    </a:p>
                  </a:txBody>
                  <a:tcPr/>
                </a:tc>
                <a:tc>
                  <a:txBody>
                    <a:bodyPr/>
                    <a:lstStyle/>
                    <a:p>
                      <a:r>
                        <a:rPr lang="en-IN" sz="1600" dirty="0"/>
                        <a:t>Attacker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Untrustworthy</a:t>
                      </a:r>
                      <a:r>
                        <a:rPr lang="en-IN" sz="1600" baseline="0" dirty="0"/>
                        <a:t> Entity</a:t>
                      </a:r>
                      <a:endParaRPr lang="en-IN" sz="1600" dirty="0"/>
                    </a:p>
                  </a:txBody>
                  <a:tcPr/>
                </a:tc>
                <a:extLst>
                  <a:ext uri="{0D108BD9-81ED-4DB2-BD59-A6C34878D82A}">
                    <a16:rowId xmlns:a16="http://schemas.microsoft.com/office/drawing/2014/main" val="10002"/>
                  </a:ext>
                </a:extLst>
              </a:tr>
              <a:tr h="370840">
                <a:tc>
                  <a:txBody>
                    <a:bodyPr/>
                    <a:lstStyle/>
                    <a:p>
                      <a:r>
                        <a:rPr lang="en-IN" sz="1600" dirty="0"/>
                        <a:t>3</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Untrustworthy</a:t>
                      </a:r>
                      <a:r>
                        <a:rPr lang="en-IN" sz="1600" baseline="0" dirty="0"/>
                        <a:t> Entity</a:t>
                      </a:r>
                      <a:endParaRPr lang="en-IN" sz="1600" dirty="0"/>
                    </a:p>
                  </a:txBody>
                  <a:tcPr/>
                </a:tc>
                <a:tc>
                  <a:txBody>
                    <a:bodyPr/>
                    <a:lstStyle/>
                    <a:p>
                      <a:r>
                        <a:rPr lang="en-IN" sz="1600" dirty="0"/>
                        <a:t>O *</a:t>
                      </a:r>
                    </a:p>
                  </a:txBody>
                  <a:tcPr/>
                </a:tc>
                <a:tc>
                  <a:txBody>
                    <a:bodyPr/>
                    <a:lstStyle/>
                    <a:p>
                      <a:r>
                        <a:rPr lang="en-IN" sz="1600" dirty="0"/>
                        <a:t>Attacker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Untrustworthy</a:t>
                      </a:r>
                      <a:r>
                        <a:rPr lang="en-IN" sz="1600" baseline="0" dirty="0"/>
                        <a:t> Entity</a:t>
                      </a:r>
                      <a:endParaRPr lang="en-IN" sz="1600" dirty="0"/>
                    </a:p>
                  </a:txBody>
                  <a:tcPr/>
                </a:tc>
                <a:extLst>
                  <a:ext uri="{0D108BD9-81ED-4DB2-BD59-A6C34878D82A}">
                    <a16:rowId xmlns:a16="http://schemas.microsoft.com/office/drawing/2014/main" val="10003"/>
                  </a:ext>
                </a:extLst>
              </a:tr>
              <a:tr h="370840">
                <a:tc>
                  <a:txBody>
                    <a:bodyPr/>
                    <a:lstStyle/>
                    <a:p>
                      <a:r>
                        <a:rPr lang="en-IN" sz="1600" dirty="0"/>
                        <a:t>4</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O *</a:t>
                      </a:r>
                    </a:p>
                  </a:txBody>
                  <a:tcPr/>
                </a:tc>
                <a:tc>
                  <a:txBody>
                    <a:bodyPr/>
                    <a:lstStyle/>
                    <a:p>
                      <a:endParaRPr lang="en-IN" sz="1600" dirty="0"/>
                    </a:p>
                  </a:txBody>
                  <a:tcPr/>
                </a:tc>
                <a:tc>
                  <a:txBody>
                    <a:bodyPr/>
                    <a:lstStyle/>
                    <a:p>
                      <a:r>
                        <a:rPr lang="en-IN" sz="1600" dirty="0"/>
                        <a:t>Untrustworthy</a:t>
                      </a:r>
                      <a:r>
                        <a:rPr lang="en-IN" sz="1600" baseline="0" dirty="0"/>
                        <a:t> Entity</a:t>
                      </a:r>
                      <a:endParaRPr lang="en-IN" sz="16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Attacker</a:t>
                      </a:r>
                    </a:p>
                  </a:txBody>
                  <a:tcPr/>
                </a:tc>
                <a:extLst>
                  <a:ext uri="{0D108BD9-81ED-4DB2-BD59-A6C34878D82A}">
                    <a16:rowId xmlns:a16="http://schemas.microsoft.com/office/drawing/2014/main" val="10004"/>
                  </a:ext>
                </a:extLst>
              </a:tr>
              <a:tr h="370840">
                <a:tc>
                  <a:txBody>
                    <a:bodyPr/>
                    <a:lstStyle/>
                    <a:p>
                      <a:r>
                        <a:rPr lang="en-IN" sz="1600" dirty="0"/>
                        <a:t>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Untrustworthy</a:t>
                      </a:r>
                      <a:r>
                        <a:rPr lang="en-IN" sz="1600" baseline="0" dirty="0"/>
                        <a:t> Entity</a:t>
                      </a:r>
                      <a:endParaRPr lang="en-IN" sz="1600" dirty="0"/>
                    </a:p>
                  </a:txBody>
                  <a:tcPr/>
                </a:tc>
                <a:tc>
                  <a:txBody>
                    <a:bodyPr/>
                    <a:lstStyle/>
                    <a:p>
                      <a:r>
                        <a:rPr lang="en-IN" sz="1600" dirty="0"/>
                        <a:t>O *</a:t>
                      </a:r>
                    </a:p>
                  </a:txBody>
                  <a:tcPr/>
                </a:tc>
                <a:tc>
                  <a:txBody>
                    <a:bodyPr/>
                    <a:lstStyle/>
                    <a:p>
                      <a:r>
                        <a:rPr lang="en-IN" sz="1600" dirty="0"/>
                        <a:t>Untrustworthy</a:t>
                      </a:r>
                      <a:r>
                        <a:rPr lang="en-IN" sz="1600" baseline="0" dirty="0"/>
                        <a:t> Entity</a:t>
                      </a:r>
                      <a:endParaRPr lang="en-IN" sz="16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Attacker</a:t>
                      </a:r>
                    </a:p>
                  </a:txBody>
                  <a:tcPr/>
                </a:tc>
                <a:extLst>
                  <a:ext uri="{0D108BD9-81ED-4DB2-BD59-A6C34878D82A}">
                    <a16:rowId xmlns:a16="http://schemas.microsoft.com/office/drawing/2014/main" val="10005"/>
                  </a:ext>
                </a:extLst>
              </a:tr>
              <a:tr h="370840">
                <a:tc>
                  <a:txBody>
                    <a:bodyPr/>
                    <a:lstStyle/>
                    <a:p>
                      <a:r>
                        <a:rPr lang="en-IN" sz="1600" dirty="0"/>
                        <a:t>6</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Untrustworthy</a:t>
                      </a:r>
                      <a:r>
                        <a:rPr lang="en-IN" sz="1600" baseline="0" dirty="0"/>
                        <a:t> Entity</a:t>
                      </a:r>
                      <a:endParaRPr lang="en-IN" sz="1600" dirty="0"/>
                    </a:p>
                  </a:txBody>
                  <a:tcPr/>
                </a:tc>
                <a:tc>
                  <a:txBody>
                    <a:bodyPr/>
                    <a:lstStyle/>
                    <a:p>
                      <a:r>
                        <a:rPr lang="en-IN" sz="1600" dirty="0"/>
                        <a:t>Untrustworthy</a:t>
                      </a:r>
                      <a:r>
                        <a:rPr lang="en-IN" sz="1600" baseline="0" dirty="0"/>
                        <a:t> Entity</a:t>
                      </a:r>
                      <a:endParaRPr lang="en-IN" sz="1600" dirty="0"/>
                    </a:p>
                  </a:txBody>
                  <a:tcPr/>
                </a:tc>
                <a:tc>
                  <a:txBody>
                    <a:bodyPr/>
                    <a:lstStyle/>
                    <a:p>
                      <a:r>
                        <a:rPr lang="en-IN" sz="1600" dirty="0"/>
                        <a:t>C *</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Attacker</a:t>
                      </a:r>
                    </a:p>
                  </a:txBody>
                  <a:tcPr/>
                </a:tc>
                <a:extLst>
                  <a:ext uri="{0D108BD9-81ED-4DB2-BD59-A6C34878D82A}">
                    <a16:rowId xmlns:a16="http://schemas.microsoft.com/office/drawing/2014/main" val="10006"/>
                  </a:ext>
                </a:extLst>
              </a:tr>
              <a:tr h="370840">
                <a:tc>
                  <a:txBody>
                    <a:bodyPr/>
                    <a:lstStyle/>
                    <a:p>
                      <a:r>
                        <a:rPr lang="en-IN" sz="1600" dirty="0"/>
                        <a:t>7</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O *</a:t>
                      </a:r>
                    </a:p>
                  </a:txBody>
                  <a:tcPr/>
                </a:tc>
                <a:tc>
                  <a:txBody>
                    <a:bodyPr/>
                    <a:lstStyle/>
                    <a:p>
                      <a:r>
                        <a:rPr lang="en-IN" sz="1600" dirty="0"/>
                        <a:t>Untrustworthy</a:t>
                      </a:r>
                      <a:r>
                        <a:rPr lang="en-IN" sz="1600" baseline="0" dirty="0"/>
                        <a:t> Entity</a:t>
                      </a:r>
                      <a:endParaRPr lang="en-IN" sz="16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C *</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Attacker</a:t>
                      </a:r>
                    </a:p>
                  </a:txBody>
                  <a:tcPr/>
                </a:tc>
                <a:extLst>
                  <a:ext uri="{0D108BD9-81ED-4DB2-BD59-A6C34878D82A}">
                    <a16:rowId xmlns:a16="http://schemas.microsoft.com/office/drawing/2014/main" val="10007"/>
                  </a:ext>
                </a:extLst>
              </a:tr>
              <a:tr h="370840">
                <a:tc>
                  <a:txBody>
                    <a:bodyPr/>
                    <a:lstStyle/>
                    <a:p>
                      <a:r>
                        <a:rPr lang="en-IN" sz="1600" dirty="0"/>
                        <a:t>8</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Untrustworthy</a:t>
                      </a:r>
                      <a:r>
                        <a:rPr lang="en-IN" sz="1600" baseline="0" dirty="0"/>
                        <a:t> Entity</a:t>
                      </a:r>
                      <a:endParaRPr lang="en-IN" sz="1600" dirty="0"/>
                    </a:p>
                  </a:txBody>
                  <a:tcPr/>
                </a:tc>
                <a:tc>
                  <a:txBody>
                    <a:bodyPr/>
                    <a:lstStyle/>
                    <a:p>
                      <a:r>
                        <a:rPr lang="en-IN" sz="1600" dirty="0"/>
                        <a:t>O *</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C *</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dirty="0"/>
                        <a:t>Attacker</a:t>
                      </a:r>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716729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Outline</a:t>
            </a:r>
          </a:p>
        </p:txBody>
      </p:sp>
      <p:sp>
        <p:nvSpPr>
          <p:cNvPr id="3" name="Content Placeholder 2"/>
          <p:cNvSpPr>
            <a:spLocks noGrp="1"/>
          </p:cNvSpPr>
          <p:nvPr>
            <p:ph idx="1"/>
          </p:nvPr>
        </p:nvSpPr>
        <p:spPr/>
        <p:txBody>
          <a:bodyPr>
            <a:normAutofit/>
          </a:bodyPr>
          <a:lstStyle/>
          <a:p>
            <a:r>
              <a:rPr lang="en-IN" dirty="0"/>
              <a:t>Introduction</a:t>
            </a:r>
          </a:p>
          <a:p>
            <a:r>
              <a:rPr lang="en-IN" dirty="0"/>
              <a:t>Hardware Trojans</a:t>
            </a:r>
          </a:p>
          <a:p>
            <a:r>
              <a:rPr lang="en-IN" dirty="0"/>
              <a:t>IP Piracy and IC Overbuilding</a:t>
            </a:r>
          </a:p>
          <a:p>
            <a:r>
              <a:rPr lang="en-IN" dirty="0"/>
              <a:t>Reverse Engineering</a:t>
            </a:r>
          </a:p>
          <a:p>
            <a:r>
              <a:rPr lang="en-IN" dirty="0"/>
              <a:t>Side Channel Attacks</a:t>
            </a:r>
          </a:p>
          <a:p>
            <a:r>
              <a:rPr lang="en-IN" dirty="0"/>
              <a:t>Counterfeiting</a:t>
            </a:r>
          </a:p>
          <a:p>
            <a:r>
              <a:rPr lang="en-IN" dirty="0"/>
              <a:t>Conclusions</a:t>
            </a:r>
          </a:p>
          <a:p>
            <a:endParaRPr lang="en-IN" dirty="0"/>
          </a:p>
        </p:txBody>
      </p:sp>
    </p:spTree>
    <p:extLst>
      <p:ext uri="{BB962C8B-B14F-4D97-AF65-F5344CB8AC3E}">
        <p14:creationId xmlns:p14="http://schemas.microsoft.com/office/powerpoint/2010/main" val="26618835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Reverse Engineering - </a:t>
            </a:r>
            <a:r>
              <a:rPr lang="en-IN" dirty="0" err="1"/>
              <a:t>Defenses</a:t>
            </a:r>
            <a:endParaRPr lang="en-IN" dirty="0"/>
          </a:p>
        </p:txBody>
      </p:sp>
      <p:sp>
        <p:nvSpPr>
          <p:cNvPr id="5" name="Content Placeholder 4"/>
          <p:cNvSpPr>
            <a:spLocks noGrp="1"/>
          </p:cNvSpPr>
          <p:nvPr>
            <p:ph idx="1"/>
          </p:nvPr>
        </p:nvSpPr>
        <p:spPr/>
        <p:txBody>
          <a:bodyPr/>
          <a:lstStyle/>
          <a:p>
            <a:pPr>
              <a:buFont typeface="Courier New" panose="02070309020205020404" pitchFamily="49" charset="0"/>
              <a:buChar char="o"/>
            </a:pPr>
            <a:r>
              <a:rPr lang="en-IN" dirty="0"/>
              <a:t>Obfuscation</a:t>
            </a:r>
          </a:p>
          <a:p>
            <a:pPr lvl="1">
              <a:buFont typeface="Courier New" panose="02070309020205020404" pitchFamily="49" charset="0"/>
              <a:buChar char="o"/>
            </a:pPr>
            <a:r>
              <a:rPr lang="en-IN" dirty="0"/>
              <a:t>In scenarios, 1, 2, 4, and 7, 3PIP vendor can obfuscate his IP</a:t>
            </a:r>
          </a:p>
          <a:p>
            <a:pPr>
              <a:buFont typeface="Courier New" panose="02070309020205020404" pitchFamily="49" charset="0"/>
              <a:buChar char="o"/>
            </a:pPr>
            <a:r>
              <a:rPr lang="en-IN" dirty="0"/>
              <a:t>Camouflaging</a:t>
            </a:r>
          </a:p>
          <a:p>
            <a:pPr lvl="1">
              <a:buFont typeface="Courier New" panose="02070309020205020404" pitchFamily="49" charset="0"/>
              <a:buChar char="o"/>
            </a:pPr>
            <a:r>
              <a:rPr lang="en-IN" dirty="0"/>
              <a:t>In scenarios 3, 5 and 6, an </a:t>
            </a:r>
            <a:r>
              <a:rPr lang="en-IN" dirty="0" err="1"/>
              <a:t>SoC</a:t>
            </a:r>
            <a:r>
              <a:rPr lang="en-IN" dirty="0"/>
              <a:t> integrator can obfuscate his design</a:t>
            </a:r>
          </a:p>
          <a:p>
            <a:pPr lvl="1">
              <a:buFont typeface="Courier New" panose="02070309020205020404" pitchFamily="49" charset="0"/>
              <a:buChar char="o"/>
            </a:pPr>
            <a:r>
              <a:rPr lang="en-IN" dirty="0"/>
              <a:t>Trusted foundry can camouflage the layout in scenarios 6 – 8 and add a layer of </a:t>
            </a:r>
            <a:r>
              <a:rPr lang="en-IN" dirty="0" err="1"/>
              <a:t>defense</a:t>
            </a:r>
            <a:r>
              <a:rPr lang="en-IN" dirty="0"/>
              <a:t> beyond obfuscation</a:t>
            </a:r>
          </a:p>
          <a:p>
            <a:pPr lvl="1">
              <a:buFont typeface="Courier New" panose="02070309020205020404" pitchFamily="49" charset="0"/>
              <a:buChar char="o"/>
            </a:pPr>
            <a:r>
              <a:rPr lang="en-IN" dirty="0"/>
              <a:t>Layouts of standard cells are designed to look alike, resulting in incorrect extraction of </a:t>
            </a:r>
            <a:r>
              <a:rPr lang="en-IN" dirty="0" err="1"/>
              <a:t>netlist</a:t>
            </a:r>
            <a:endParaRPr lang="en-IN" dirty="0"/>
          </a:p>
          <a:p>
            <a:pPr lvl="1">
              <a:buFont typeface="Courier New" panose="02070309020205020404" pitchFamily="49" charset="0"/>
              <a:buChar char="o"/>
            </a:pPr>
            <a:r>
              <a:rPr lang="en-IN" dirty="0"/>
              <a:t>Use of filler cells to confuse the reverse engineer through dummy contacts (manufactured by TSMC)</a:t>
            </a:r>
          </a:p>
          <a:p>
            <a:pPr lvl="1">
              <a:buFont typeface="Courier New" panose="02070309020205020404" pitchFamily="49" charset="0"/>
              <a:buChar char="o"/>
            </a:pPr>
            <a:endParaRPr lang="en-IN" dirty="0"/>
          </a:p>
        </p:txBody>
      </p:sp>
    </p:spTree>
    <p:extLst>
      <p:ext uri="{BB962C8B-B14F-4D97-AF65-F5344CB8AC3E}">
        <p14:creationId xmlns:p14="http://schemas.microsoft.com/office/powerpoint/2010/main" val="40684833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Side-Channel Attacks</a:t>
            </a:r>
          </a:p>
        </p:txBody>
      </p:sp>
      <p:sp>
        <p:nvSpPr>
          <p:cNvPr id="3" name="Content Placeholder 2"/>
          <p:cNvSpPr>
            <a:spLocks noGrp="1"/>
          </p:cNvSpPr>
          <p:nvPr>
            <p:ph sz="half" idx="1"/>
          </p:nvPr>
        </p:nvSpPr>
        <p:spPr>
          <a:xfrm>
            <a:off x="359823" y="1881360"/>
            <a:ext cx="3703320" cy="4023360"/>
          </a:xfrm>
        </p:spPr>
        <p:txBody>
          <a:bodyPr/>
          <a:lstStyle/>
          <a:p>
            <a:pPr algn="just">
              <a:buFont typeface="Courier New" panose="02070309020205020404" pitchFamily="49" charset="0"/>
              <a:buChar char="o"/>
            </a:pPr>
            <a:r>
              <a:rPr lang="en-IN" dirty="0"/>
              <a:t>Leakage of secret information through a physical modality when an application is being executed on a system</a:t>
            </a:r>
          </a:p>
          <a:p>
            <a:pPr algn="just">
              <a:buFont typeface="Courier New" panose="02070309020205020404" pitchFamily="49" charset="0"/>
              <a:buChar char="o"/>
            </a:pPr>
            <a:r>
              <a:rPr lang="en-IN" dirty="0"/>
              <a:t>Attacks are powerful and able to break most existing important cryptographic algorithms</a:t>
            </a:r>
          </a:p>
          <a:p>
            <a:pPr algn="just">
              <a:buFont typeface="Courier New" panose="02070309020205020404" pitchFamily="49" charset="0"/>
              <a:buChar char="o"/>
            </a:pPr>
            <a:r>
              <a:rPr lang="en-IN" dirty="0"/>
              <a:t>Power consumption, electromagnetic emanations, photonic emissions, acoustic noise are all correlated with the exponent</a:t>
            </a:r>
          </a:p>
          <a:p>
            <a:pPr algn="just">
              <a:buFont typeface="Courier New" panose="02070309020205020404" pitchFamily="49" charset="0"/>
              <a:buChar char="o"/>
            </a:pPr>
            <a:endParaRPr lang="en-IN" dirty="0"/>
          </a:p>
        </p:txBody>
      </p:sp>
      <p:pic>
        <p:nvPicPr>
          <p:cNvPr id="5" name="Content Placeholder 4"/>
          <p:cNvPicPr>
            <a:picLocks noGrp="1" noChangeAspect="1"/>
          </p:cNvPicPr>
          <p:nvPr>
            <p:ph sz="half" idx="2"/>
          </p:nvPr>
        </p:nvPicPr>
        <p:blipFill>
          <a:blip r:embed="rId2"/>
          <a:stretch>
            <a:fillRect/>
          </a:stretch>
        </p:blipFill>
        <p:spPr>
          <a:xfrm>
            <a:off x="4205646" y="1881360"/>
            <a:ext cx="4472632" cy="2677496"/>
          </a:xfrm>
          <a:prstGeom prst="rect">
            <a:avLst/>
          </a:prstGeom>
        </p:spPr>
      </p:pic>
    </p:spTree>
    <p:extLst>
      <p:ext uri="{BB962C8B-B14F-4D97-AF65-F5344CB8AC3E}">
        <p14:creationId xmlns:p14="http://schemas.microsoft.com/office/powerpoint/2010/main" val="12535069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Side Channel Attacks - </a:t>
            </a:r>
            <a:r>
              <a:rPr lang="en-IN" dirty="0" err="1"/>
              <a:t>Defenses</a:t>
            </a:r>
            <a:endParaRPr lang="en-IN" dirty="0"/>
          </a:p>
        </p:txBody>
      </p:sp>
      <p:sp>
        <p:nvSpPr>
          <p:cNvPr id="3" name="Content Placeholder 2"/>
          <p:cNvSpPr>
            <a:spLocks noGrp="1"/>
          </p:cNvSpPr>
          <p:nvPr>
            <p:ph sz="half" idx="1"/>
          </p:nvPr>
        </p:nvSpPr>
        <p:spPr/>
        <p:txBody>
          <a:bodyPr/>
          <a:lstStyle/>
          <a:p>
            <a:pPr>
              <a:buFont typeface="Courier New" panose="02070309020205020404" pitchFamily="49" charset="0"/>
              <a:buChar char="o"/>
            </a:pPr>
            <a:r>
              <a:rPr lang="en-IN" dirty="0"/>
              <a:t>Leakage Reduction</a:t>
            </a:r>
          </a:p>
          <a:p>
            <a:pPr lvl="1">
              <a:buFont typeface="Courier New" panose="02070309020205020404" pitchFamily="49" charset="0"/>
              <a:buChar char="o"/>
            </a:pPr>
            <a:r>
              <a:rPr lang="en-IN" dirty="0"/>
              <a:t>Introducing dummy multiplication operations</a:t>
            </a:r>
          </a:p>
          <a:p>
            <a:pPr lvl="1" algn="just">
              <a:buFont typeface="Courier New" panose="02070309020205020404" pitchFamily="49" charset="0"/>
              <a:buChar char="o"/>
            </a:pPr>
            <a:r>
              <a:rPr lang="en-IN" dirty="0"/>
              <a:t>Incurs 33% overhead and eliminates leakage</a:t>
            </a:r>
          </a:p>
          <a:p>
            <a:pPr algn="just">
              <a:buFont typeface="Courier New" panose="02070309020205020404" pitchFamily="49" charset="0"/>
              <a:buChar char="o"/>
            </a:pPr>
            <a:r>
              <a:rPr lang="en-IN" dirty="0"/>
              <a:t>Noise injection</a:t>
            </a:r>
          </a:p>
          <a:p>
            <a:pPr lvl="1" algn="just">
              <a:buFont typeface="Courier New" panose="02070309020205020404" pitchFamily="49" charset="0"/>
              <a:buChar char="o"/>
            </a:pPr>
            <a:r>
              <a:rPr lang="en-IN" dirty="0"/>
              <a:t>Inject artificial noise</a:t>
            </a:r>
          </a:p>
          <a:p>
            <a:pPr algn="just">
              <a:buFont typeface="Courier New" panose="02070309020205020404" pitchFamily="49" charset="0"/>
              <a:buChar char="o"/>
            </a:pPr>
            <a:r>
              <a:rPr lang="en-IN" dirty="0"/>
              <a:t>Key Update</a:t>
            </a:r>
          </a:p>
          <a:p>
            <a:pPr lvl="1" algn="just">
              <a:buFont typeface="Courier New" panose="02070309020205020404" pitchFamily="49" charset="0"/>
              <a:buChar char="o"/>
            </a:pPr>
            <a:r>
              <a:rPr lang="en-IN" dirty="0"/>
              <a:t>Frequently update the secret key</a:t>
            </a:r>
          </a:p>
          <a:p>
            <a:pPr algn="just">
              <a:buFont typeface="Courier New" panose="02070309020205020404" pitchFamily="49" charset="0"/>
              <a:buChar char="o"/>
            </a:pPr>
            <a:r>
              <a:rPr lang="en-IN" dirty="0"/>
              <a:t>Side Channel Resistant PUFs</a:t>
            </a:r>
          </a:p>
          <a:p>
            <a:pPr algn="just">
              <a:buFont typeface="Courier New" panose="02070309020205020404" pitchFamily="49" charset="0"/>
              <a:buChar char="o"/>
            </a:pPr>
            <a:r>
              <a:rPr lang="en-IN" dirty="0"/>
              <a:t>Secure Scan Chains</a:t>
            </a:r>
          </a:p>
        </p:txBody>
      </p:sp>
      <p:sp>
        <p:nvSpPr>
          <p:cNvPr id="4" name="Content Placeholder 3"/>
          <p:cNvSpPr>
            <a:spLocks noGrp="1"/>
          </p:cNvSpPr>
          <p:nvPr>
            <p:ph sz="half" idx="2"/>
          </p:nvPr>
        </p:nvSpPr>
        <p:spPr/>
        <p:txBody>
          <a:bodyPr/>
          <a:lstStyle/>
          <a:p>
            <a:pPr algn="just"/>
            <a:r>
              <a:rPr lang="en-IN" dirty="0"/>
              <a:t>Side-channel Vulnerability Factor (SVF) gauges the difficulty of finding the secret information from the side channels</a:t>
            </a:r>
          </a:p>
        </p:txBody>
      </p:sp>
    </p:spTree>
    <p:extLst>
      <p:ext uri="{BB962C8B-B14F-4D97-AF65-F5344CB8AC3E}">
        <p14:creationId xmlns:p14="http://schemas.microsoft.com/office/powerpoint/2010/main" val="12289759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Counterfeiting</a:t>
            </a:r>
          </a:p>
        </p:txBody>
      </p:sp>
      <p:sp>
        <p:nvSpPr>
          <p:cNvPr id="5" name="Content Placeholder 4"/>
          <p:cNvSpPr>
            <a:spLocks noGrp="1"/>
          </p:cNvSpPr>
          <p:nvPr>
            <p:ph idx="1"/>
          </p:nvPr>
        </p:nvSpPr>
        <p:spPr/>
        <p:txBody>
          <a:bodyPr/>
          <a:lstStyle/>
          <a:p>
            <a:pPr algn="just"/>
            <a:r>
              <a:rPr lang="en-IN" dirty="0"/>
              <a:t>Counterfeiting is an illegal forgery or imitation of the original component. </a:t>
            </a:r>
          </a:p>
          <a:p>
            <a:pPr algn="just"/>
            <a:r>
              <a:rPr lang="en-IN" dirty="0"/>
              <a:t>Problems:</a:t>
            </a:r>
          </a:p>
          <a:p>
            <a:pPr algn="just">
              <a:buFont typeface="Courier New" panose="02070309020205020404" pitchFamily="49" charset="0"/>
              <a:buChar char="o"/>
            </a:pPr>
            <a:r>
              <a:rPr lang="en-IN" dirty="0"/>
              <a:t>Original suppliers suffer loss</a:t>
            </a:r>
          </a:p>
          <a:p>
            <a:pPr algn="just">
              <a:buFont typeface="Courier New" panose="02070309020205020404" pitchFamily="49" charset="0"/>
              <a:buChar char="o"/>
            </a:pPr>
            <a:r>
              <a:rPr lang="en-IN" dirty="0"/>
              <a:t>Poor performance of fake products adversely impacts the overall system performance / reliability</a:t>
            </a:r>
          </a:p>
          <a:p>
            <a:pPr algn="just">
              <a:buFont typeface="Courier New" panose="02070309020205020404" pitchFamily="49" charset="0"/>
              <a:buChar char="o"/>
            </a:pPr>
            <a:r>
              <a:rPr lang="en-IN" dirty="0"/>
              <a:t>Harms reputation of authentic provider</a:t>
            </a:r>
          </a:p>
          <a:p>
            <a:pPr algn="just">
              <a:buFont typeface="Courier New" panose="02070309020205020404" pitchFamily="49" charset="0"/>
              <a:buChar char="o"/>
            </a:pPr>
            <a:r>
              <a:rPr lang="en-IN" dirty="0"/>
              <a:t>Potentially tamper the performance of weapons, airplanes, cars or other critical applications</a:t>
            </a:r>
          </a:p>
        </p:txBody>
      </p:sp>
    </p:spTree>
    <p:extLst>
      <p:ext uri="{BB962C8B-B14F-4D97-AF65-F5344CB8AC3E}">
        <p14:creationId xmlns:p14="http://schemas.microsoft.com/office/powerpoint/2010/main" val="35599872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Counterfeiting – Threat Models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74234691"/>
              </p:ext>
            </p:extLst>
          </p:nvPr>
        </p:nvGraphicFramePr>
        <p:xfrm>
          <a:off x="822325" y="1846263"/>
          <a:ext cx="7543800" cy="2316480"/>
        </p:xfrm>
        <a:graphic>
          <a:graphicData uri="http://schemas.openxmlformats.org/drawingml/2006/table">
            <a:tbl>
              <a:tblPr firstRow="1" bandRow="1">
                <a:tableStyleId>{5C22544A-7EE6-4342-B048-85BDC9FD1C3A}</a:tableStyleId>
              </a:tblPr>
              <a:tblGrid>
                <a:gridCol w="1042101">
                  <a:extLst>
                    <a:ext uri="{9D8B030D-6E8A-4147-A177-3AD203B41FA5}">
                      <a16:colId xmlns:a16="http://schemas.microsoft.com/office/drawing/2014/main" val="20000"/>
                    </a:ext>
                  </a:extLst>
                </a:gridCol>
                <a:gridCol w="1721922">
                  <a:extLst>
                    <a:ext uri="{9D8B030D-6E8A-4147-A177-3AD203B41FA5}">
                      <a16:colId xmlns:a16="http://schemas.microsoft.com/office/drawing/2014/main" val="20001"/>
                    </a:ext>
                  </a:extLst>
                </a:gridCol>
                <a:gridCol w="1762257">
                  <a:extLst>
                    <a:ext uri="{9D8B030D-6E8A-4147-A177-3AD203B41FA5}">
                      <a16:colId xmlns:a16="http://schemas.microsoft.com/office/drawing/2014/main" val="20002"/>
                    </a:ext>
                  </a:extLst>
                </a:gridCol>
                <a:gridCol w="1508760">
                  <a:extLst>
                    <a:ext uri="{9D8B030D-6E8A-4147-A177-3AD203B41FA5}">
                      <a16:colId xmlns:a16="http://schemas.microsoft.com/office/drawing/2014/main" val="20003"/>
                    </a:ext>
                  </a:extLst>
                </a:gridCol>
                <a:gridCol w="1508760">
                  <a:extLst>
                    <a:ext uri="{9D8B030D-6E8A-4147-A177-3AD203B41FA5}">
                      <a16:colId xmlns:a16="http://schemas.microsoft.com/office/drawing/2014/main" val="20004"/>
                    </a:ext>
                  </a:extLst>
                </a:gridCol>
              </a:tblGrid>
              <a:tr h="370840">
                <a:tc>
                  <a:txBody>
                    <a:bodyPr/>
                    <a:lstStyle/>
                    <a:p>
                      <a:pPr algn="ctr"/>
                      <a:r>
                        <a:rPr lang="en-IN" sz="1600" dirty="0"/>
                        <a:t>Scenario</a:t>
                      </a:r>
                    </a:p>
                  </a:txBody>
                  <a:tcPr/>
                </a:tc>
                <a:tc>
                  <a:txBody>
                    <a:bodyPr/>
                    <a:lstStyle/>
                    <a:p>
                      <a:pPr algn="ctr"/>
                      <a:r>
                        <a:rPr lang="en-IN" sz="1600" dirty="0"/>
                        <a:t>Design</a:t>
                      </a:r>
                    </a:p>
                  </a:txBody>
                  <a:tcPr/>
                </a:tc>
                <a:tc>
                  <a:txBody>
                    <a:bodyPr/>
                    <a:lstStyle/>
                    <a:p>
                      <a:pPr algn="ctr"/>
                      <a:r>
                        <a:rPr lang="en-IN" sz="1600" dirty="0"/>
                        <a:t>Test</a:t>
                      </a:r>
                    </a:p>
                  </a:txBody>
                  <a:tcPr/>
                </a:tc>
                <a:tc>
                  <a:txBody>
                    <a:bodyPr/>
                    <a:lstStyle/>
                    <a:p>
                      <a:pPr algn="ctr"/>
                      <a:r>
                        <a:rPr lang="en-IN" sz="1600" dirty="0"/>
                        <a:t>Recycling / Repackaging</a:t>
                      </a:r>
                    </a:p>
                  </a:txBody>
                  <a:tcPr/>
                </a:tc>
                <a:tc>
                  <a:txBody>
                    <a:bodyPr/>
                    <a:lstStyle/>
                    <a:p>
                      <a:pPr algn="ctr"/>
                      <a:r>
                        <a:rPr lang="en-IN" sz="1600" dirty="0"/>
                        <a:t>PCB Assembly</a:t>
                      </a:r>
                    </a:p>
                  </a:txBody>
                  <a:tcPr/>
                </a:tc>
                <a:extLst>
                  <a:ext uri="{0D108BD9-81ED-4DB2-BD59-A6C34878D82A}">
                    <a16:rowId xmlns:a16="http://schemas.microsoft.com/office/drawing/2014/main" val="10000"/>
                  </a:ext>
                </a:extLst>
              </a:tr>
              <a:tr h="370840">
                <a:tc>
                  <a:txBody>
                    <a:bodyPr/>
                    <a:lstStyle/>
                    <a:p>
                      <a:r>
                        <a:rPr lang="en-IN" sz="1600" dirty="0"/>
                        <a:t>1</a:t>
                      </a:r>
                    </a:p>
                  </a:txBody>
                  <a:tcPr/>
                </a:tc>
                <a:tc>
                  <a:txBody>
                    <a:bodyPr/>
                    <a:lstStyle/>
                    <a:p>
                      <a:r>
                        <a:rPr lang="en-IN" sz="1600" dirty="0"/>
                        <a:t>Untrustworthy Entity</a:t>
                      </a:r>
                    </a:p>
                  </a:txBody>
                  <a:tcPr/>
                </a:tc>
                <a:tc>
                  <a:txBody>
                    <a:bodyPr/>
                    <a:lstStyle/>
                    <a:p>
                      <a:r>
                        <a:rPr lang="en-IN" sz="1600" dirty="0"/>
                        <a:t>Attacker</a:t>
                      </a:r>
                    </a:p>
                  </a:txBody>
                  <a:tcPr/>
                </a:tc>
                <a:tc>
                  <a:txBody>
                    <a:bodyPr/>
                    <a:lstStyle/>
                    <a:p>
                      <a:r>
                        <a:rPr lang="en-IN" sz="1600" dirty="0"/>
                        <a:t>Untrustworthy Entity</a:t>
                      </a:r>
                    </a:p>
                  </a:txBody>
                  <a:tcPr/>
                </a:tc>
                <a:tc>
                  <a:txBody>
                    <a:bodyPr/>
                    <a:lstStyle/>
                    <a:p>
                      <a:r>
                        <a:rPr lang="en-IN" sz="1600" dirty="0"/>
                        <a:t>Defender</a:t>
                      </a:r>
                    </a:p>
                  </a:txBody>
                  <a:tcPr/>
                </a:tc>
                <a:extLst>
                  <a:ext uri="{0D108BD9-81ED-4DB2-BD59-A6C34878D82A}">
                    <a16:rowId xmlns:a16="http://schemas.microsoft.com/office/drawing/2014/main" val="10001"/>
                  </a:ext>
                </a:extLst>
              </a:tr>
              <a:tr h="370840">
                <a:tc>
                  <a:txBody>
                    <a:bodyPr/>
                    <a:lstStyle/>
                    <a:p>
                      <a:r>
                        <a:rPr lang="en-IN" sz="1600" dirty="0"/>
                        <a:t>2</a:t>
                      </a:r>
                    </a:p>
                  </a:txBody>
                  <a:tcPr/>
                </a:tc>
                <a:tc>
                  <a:txBody>
                    <a:bodyPr/>
                    <a:lstStyle/>
                    <a:p>
                      <a:r>
                        <a:rPr lang="en-IN" sz="1600" dirty="0"/>
                        <a:t>Defender</a:t>
                      </a:r>
                    </a:p>
                  </a:txBody>
                  <a:tcPr/>
                </a:tc>
                <a:tc>
                  <a:txBody>
                    <a:bodyPr/>
                    <a:lstStyle/>
                    <a:p>
                      <a:r>
                        <a:rPr lang="en-IN" sz="1600" dirty="0"/>
                        <a:t>Untrustworthy Entity</a:t>
                      </a:r>
                    </a:p>
                  </a:txBody>
                  <a:tcPr/>
                </a:tc>
                <a:tc>
                  <a:txBody>
                    <a:bodyPr/>
                    <a:lstStyle/>
                    <a:p>
                      <a:r>
                        <a:rPr lang="en-IN" sz="1600" dirty="0"/>
                        <a:t>Attacker</a:t>
                      </a:r>
                    </a:p>
                  </a:txBody>
                  <a:tcPr/>
                </a:tc>
                <a:tc>
                  <a:txBody>
                    <a:bodyPr/>
                    <a:lstStyle/>
                    <a:p>
                      <a:r>
                        <a:rPr lang="en-IN" sz="1600" dirty="0"/>
                        <a:t>Untrustworthy Entity</a:t>
                      </a:r>
                    </a:p>
                  </a:txBody>
                  <a:tcPr/>
                </a:tc>
                <a:extLst>
                  <a:ext uri="{0D108BD9-81ED-4DB2-BD59-A6C34878D82A}">
                    <a16:rowId xmlns:a16="http://schemas.microsoft.com/office/drawing/2014/main" val="10002"/>
                  </a:ext>
                </a:extLst>
              </a:tr>
              <a:tr h="370840">
                <a:tc>
                  <a:txBody>
                    <a:bodyPr/>
                    <a:lstStyle/>
                    <a:p>
                      <a:r>
                        <a:rPr lang="en-IN" sz="1600" dirty="0"/>
                        <a:t>3</a:t>
                      </a:r>
                    </a:p>
                  </a:txBody>
                  <a:tcPr/>
                </a:tc>
                <a:tc>
                  <a:txBody>
                    <a:bodyPr/>
                    <a:lstStyle/>
                    <a:p>
                      <a:r>
                        <a:rPr lang="en-IN" sz="1600" dirty="0"/>
                        <a:t>Untrustworthy Entity</a:t>
                      </a:r>
                    </a:p>
                  </a:txBody>
                  <a:tcPr/>
                </a:tc>
                <a:tc>
                  <a:txBody>
                    <a:bodyPr/>
                    <a:lstStyle/>
                    <a:p>
                      <a:r>
                        <a:rPr lang="en-IN" sz="1600" dirty="0"/>
                        <a:t>Untrustworthy Entity</a:t>
                      </a:r>
                    </a:p>
                  </a:txBody>
                  <a:tcPr/>
                </a:tc>
                <a:tc>
                  <a:txBody>
                    <a:bodyPr/>
                    <a:lstStyle/>
                    <a:p>
                      <a:r>
                        <a:rPr lang="en-IN" sz="1600" dirty="0"/>
                        <a:t>Attacker</a:t>
                      </a:r>
                    </a:p>
                  </a:txBody>
                  <a:tcPr/>
                </a:tc>
                <a:tc>
                  <a:txBody>
                    <a:bodyPr/>
                    <a:lstStyle/>
                    <a:p>
                      <a:r>
                        <a:rPr lang="en-IN" sz="1600" dirty="0"/>
                        <a:t>Defender</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006966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Counterfeiting - </a:t>
            </a:r>
            <a:r>
              <a:rPr lang="en-IN" dirty="0" err="1"/>
              <a:t>Defenses</a:t>
            </a:r>
            <a:endParaRPr lang="en-IN" dirty="0"/>
          </a:p>
        </p:txBody>
      </p:sp>
      <p:sp>
        <p:nvSpPr>
          <p:cNvPr id="3" name="Content Placeholder 2"/>
          <p:cNvSpPr>
            <a:spLocks noGrp="1"/>
          </p:cNvSpPr>
          <p:nvPr>
            <p:ph idx="1"/>
          </p:nvPr>
        </p:nvSpPr>
        <p:spPr/>
        <p:txBody>
          <a:bodyPr/>
          <a:lstStyle/>
          <a:p>
            <a:pPr>
              <a:buFont typeface="Courier New" panose="02070309020205020404" pitchFamily="49" charset="0"/>
              <a:buChar char="o"/>
            </a:pPr>
            <a:r>
              <a:rPr lang="en-IN" dirty="0"/>
              <a:t>Hardware Metering and Auditing</a:t>
            </a:r>
          </a:p>
          <a:p>
            <a:pPr lvl="1">
              <a:buFont typeface="Courier New" panose="02070309020205020404" pitchFamily="49" charset="0"/>
              <a:buChar char="o"/>
            </a:pPr>
            <a:r>
              <a:rPr lang="en-IN" dirty="0"/>
              <a:t>Set of tools, methodologies and protocols that enable post fabrication tracking of manufactured ICs</a:t>
            </a:r>
          </a:p>
          <a:p>
            <a:pPr>
              <a:buFont typeface="Courier New" panose="02070309020205020404" pitchFamily="49" charset="0"/>
              <a:buChar char="o"/>
            </a:pPr>
            <a:r>
              <a:rPr lang="en-IN" dirty="0"/>
              <a:t>IC Fingerprints or PUFs</a:t>
            </a:r>
          </a:p>
          <a:p>
            <a:pPr>
              <a:buFont typeface="Courier New" panose="02070309020205020404" pitchFamily="49" charset="0"/>
              <a:buChar char="o"/>
            </a:pPr>
            <a:r>
              <a:rPr lang="en-IN" dirty="0"/>
              <a:t>Device Aging Models / Sensors</a:t>
            </a:r>
          </a:p>
          <a:p>
            <a:pPr>
              <a:buFont typeface="Courier New" panose="02070309020205020404" pitchFamily="49" charset="0"/>
              <a:buChar char="o"/>
            </a:pPr>
            <a:r>
              <a:rPr lang="en-IN" dirty="0"/>
              <a:t>IP Watermarking</a:t>
            </a:r>
          </a:p>
        </p:txBody>
      </p:sp>
    </p:spTree>
    <p:extLst>
      <p:ext uri="{BB962C8B-B14F-4D97-AF65-F5344CB8AC3E}">
        <p14:creationId xmlns:p14="http://schemas.microsoft.com/office/powerpoint/2010/main" val="28078410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Security Vulnerability Analysis of Design-for-Test (</a:t>
            </a:r>
            <a:r>
              <a:rPr lang="en-IN" dirty="0" err="1"/>
              <a:t>DfT</a:t>
            </a:r>
            <a:r>
              <a:rPr lang="en-IN" dirty="0"/>
              <a:t>) Exploits</a:t>
            </a:r>
            <a:br>
              <a:rPr lang="en-IN" dirty="0"/>
            </a:br>
            <a:r>
              <a:rPr lang="en-IN" dirty="0"/>
              <a:t>for Asset Protection in </a:t>
            </a:r>
            <a:r>
              <a:rPr lang="en-IN" dirty="0" err="1"/>
              <a:t>SoCs</a:t>
            </a:r>
            <a:endParaRPr lang="en-IN" dirty="0"/>
          </a:p>
        </p:txBody>
      </p:sp>
      <p:sp>
        <p:nvSpPr>
          <p:cNvPr id="3" name="Content Placeholder 2"/>
          <p:cNvSpPr>
            <a:spLocks noGrp="1"/>
          </p:cNvSpPr>
          <p:nvPr>
            <p:ph idx="1"/>
          </p:nvPr>
        </p:nvSpPr>
        <p:spPr/>
        <p:txBody>
          <a:bodyPr/>
          <a:lstStyle/>
          <a:p>
            <a:pPr algn="just">
              <a:buFont typeface="Courier New" panose="02070309020205020404" pitchFamily="49" charset="0"/>
              <a:buChar char="o"/>
            </a:pPr>
            <a:r>
              <a:rPr lang="en-IN" dirty="0"/>
              <a:t>Analysis of </a:t>
            </a:r>
            <a:r>
              <a:rPr lang="en-IN" dirty="0" err="1"/>
              <a:t>SoC</a:t>
            </a:r>
            <a:r>
              <a:rPr lang="en-IN" dirty="0"/>
              <a:t> from the vulnerability assessment perspective</a:t>
            </a:r>
          </a:p>
          <a:p>
            <a:pPr algn="just">
              <a:buFont typeface="Courier New" panose="02070309020205020404" pitchFamily="49" charset="0"/>
              <a:buChar char="o"/>
            </a:pPr>
            <a:r>
              <a:rPr lang="en-IN" dirty="0"/>
              <a:t>Existing information leakage vulnerabilities in implementation of various encryption algorithms and secure microprocessors</a:t>
            </a:r>
          </a:p>
          <a:p>
            <a:pPr algn="just">
              <a:buFont typeface="Courier New" panose="02070309020205020404" pitchFamily="49" charset="0"/>
              <a:buChar char="o"/>
            </a:pPr>
            <a:r>
              <a:rPr lang="en-IN" dirty="0"/>
              <a:t>Can be exploited to obtain secret keys, control finite state machines, or gain unauthorized access to memory read / write functions</a:t>
            </a:r>
          </a:p>
          <a:p>
            <a:pPr algn="just">
              <a:buFont typeface="Courier New" panose="02070309020205020404" pitchFamily="49" charset="0"/>
              <a:buChar char="o"/>
            </a:pPr>
            <a:endParaRPr lang="en-IN" dirty="0"/>
          </a:p>
        </p:txBody>
      </p:sp>
    </p:spTree>
    <p:extLst>
      <p:ext uri="{BB962C8B-B14F-4D97-AF65-F5344CB8AC3E}">
        <p14:creationId xmlns:p14="http://schemas.microsoft.com/office/powerpoint/2010/main" val="37316998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Proposed vulnerability analysis framework [113]</a:t>
            </a:r>
          </a:p>
        </p:txBody>
      </p:sp>
      <p:pic>
        <p:nvPicPr>
          <p:cNvPr id="4" name="Content Placeholder 3"/>
          <p:cNvPicPr>
            <a:picLocks noGrp="1" noChangeAspect="1"/>
          </p:cNvPicPr>
          <p:nvPr>
            <p:ph idx="1"/>
          </p:nvPr>
        </p:nvPicPr>
        <p:blipFill>
          <a:blip r:embed="rId2"/>
          <a:stretch>
            <a:fillRect/>
          </a:stretch>
        </p:blipFill>
        <p:spPr>
          <a:xfrm>
            <a:off x="822960" y="1858138"/>
            <a:ext cx="4889071" cy="4716702"/>
          </a:xfrm>
          <a:prstGeom prst="rect">
            <a:avLst/>
          </a:prstGeom>
        </p:spPr>
      </p:pic>
    </p:spTree>
    <p:extLst>
      <p:ext uri="{BB962C8B-B14F-4D97-AF65-F5344CB8AC3E}">
        <p14:creationId xmlns:p14="http://schemas.microsoft.com/office/powerpoint/2010/main" val="27326953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Taxonomy of DFT and security implications</a:t>
            </a:r>
          </a:p>
        </p:txBody>
      </p:sp>
      <p:pic>
        <p:nvPicPr>
          <p:cNvPr id="4" name="Content Placeholder 3"/>
          <p:cNvPicPr>
            <a:picLocks noGrp="1" noChangeAspect="1"/>
          </p:cNvPicPr>
          <p:nvPr>
            <p:ph idx="1"/>
          </p:nvPr>
        </p:nvPicPr>
        <p:blipFill>
          <a:blip r:embed="rId2"/>
          <a:stretch>
            <a:fillRect/>
          </a:stretch>
        </p:blipFill>
        <p:spPr>
          <a:xfrm>
            <a:off x="1528847" y="1846263"/>
            <a:ext cx="6130755" cy="4022725"/>
          </a:xfrm>
          <a:prstGeom prst="rect">
            <a:avLst/>
          </a:prstGeom>
        </p:spPr>
      </p:pic>
    </p:spTree>
    <p:extLst>
      <p:ext uri="{BB962C8B-B14F-4D97-AF65-F5344CB8AC3E}">
        <p14:creationId xmlns:p14="http://schemas.microsoft.com/office/powerpoint/2010/main" val="22110096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Vulnerability Assessment Framework</a:t>
            </a:r>
          </a:p>
        </p:txBody>
      </p:sp>
      <p:pic>
        <p:nvPicPr>
          <p:cNvPr id="4" name="Content Placeholder 3"/>
          <p:cNvPicPr>
            <a:picLocks noGrp="1" noChangeAspect="1"/>
          </p:cNvPicPr>
          <p:nvPr>
            <p:ph idx="1"/>
          </p:nvPr>
        </p:nvPicPr>
        <p:blipFill>
          <a:blip r:embed="rId2"/>
          <a:stretch>
            <a:fillRect/>
          </a:stretch>
        </p:blipFill>
        <p:spPr>
          <a:xfrm>
            <a:off x="1288160" y="1846263"/>
            <a:ext cx="6612130" cy="4022725"/>
          </a:xfrm>
          <a:prstGeom prst="rect">
            <a:avLst/>
          </a:prstGeom>
        </p:spPr>
      </p:pic>
    </p:spTree>
    <p:extLst>
      <p:ext uri="{BB962C8B-B14F-4D97-AF65-F5344CB8AC3E}">
        <p14:creationId xmlns:p14="http://schemas.microsoft.com/office/powerpoint/2010/main" val="2483484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Introduction</a:t>
            </a:r>
          </a:p>
        </p:txBody>
      </p:sp>
      <p:sp>
        <p:nvSpPr>
          <p:cNvPr id="3" name="Content Placeholder 2"/>
          <p:cNvSpPr>
            <a:spLocks noGrp="1"/>
          </p:cNvSpPr>
          <p:nvPr>
            <p:ph idx="1"/>
          </p:nvPr>
        </p:nvSpPr>
        <p:spPr/>
        <p:txBody>
          <a:bodyPr/>
          <a:lstStyle/>
          <a:p>
            <a:pPr>
              <a:buFont typeface="Wingdings" panose="05000000000000000000" pitchFamily="2" charset="2"/>
              <a:buChar char="Ø"/>
            </a:pPr>
            <a:r>
              <a:rPr lang="en-IN" dirty="0"/>
              <a:t>All implementations rely upon the hardware root of trust </a:t>
            </a:r>
          </a:p>
          <a:p>
            <a:pPr>
              <a:buFont typeface="Wingdings" panose="05000000000000000000" pitchFamily="2" charset="2"/>
              <a:buChar char="Ø"/>
            </a:pPr>
            <a:r>
              <a:rPr lang="en-IN" dirty="0"/>
              <a:t>Assumption:</a:t>
            </a:r>
          </a:p>
          <a:p>
            <a:pPr lvl="1">
              <a:buFont typeface="Wingdings" panose="05000000000000000000" pitchFamily="2" charset="2"/>
              <a:buChar char="Ø"/>
            </a:pPr>
            <a:r>
              <a:rPr lang="en-IN" dirty="0"/>
              <a:t>Hardware platforms on which cryptographic algorithms and protocols are implemented are resilient to attacks</a:t>
            </a:r>
          </a:p>
          <a:p>
            <a:pPr>
              <a:buFont typeface="Wingdings" panose="05000000000000000000" pitchFamily="2" charset="2"/>
              <a:buChar char="Ø"/>
            </a:pPr>
            <a:r>
              <a:rPr lang="en-IN" dirty="0"/>
              <a:t>Design Considerations for any hardware:</a:t>
            </a:r>
          </a:p>
          <a:p>
            <a:pPr lvl="1">
              <a:buFont typeface="Wingdings" panose="05000000000000000000" pitchFamily="2" charset="2"/>
              <a:buChar char="Ø"/>
            </a:pPr>
            <a:r>
              <a:rPr lang="en-IN" dirty="0"/>
              <a:t>Cost, power consumption, performance and reliability</a:t>
            </a:r>
          </a:p>
          <a:p>
            <a:pPr lvl="1">
              <a:buFont typeface="Wingdings" panose="05000000000000000000" pitchFamily="2" charset="2"/>
              <a:buChar char="Ø"/>
            </a:pPr>
            <a:endParaRPr lang="en-IN" sz="2200" dirty="0"/>
          </a:p>
          <a:p>
            <a:pPr lvl="1">
              <a:buFont typeface="Wingdings" panose="05000000000000000000" pitchFamily="2" charset="2"/>
              <a:buChar char="Ø"/>
            </a:pPr>
            <a:endParaRPr lang="en-IN" dirty="0"/>
          </a:p>
        </p:txBody>
      </p:sp>
    </p:spTree>
    <p:extLst>
      <p:ext uri="{BB962C8B-B14F-4D97-AF65-F5344CB8AC3E}">
        <p14:creationId xmlns:p14="http://schemas.microsoft.com/office/powerpoint/2010/main" val="8775038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Activation Vector Generation</a:t>
            </a:r>
          </a:p>
        </p:txBody>
      </p:sp>
      <p:pic>
        <p:nvPicPr>
          <p:cNvPr id="4" name="Content Placeholder 3"/>
          <p:cNvPicPr>
            <a:picLocks noGrp="1" noChangeAspect="1"/>
          </p:cNvPicPr>
          <p:nvPr>
            <p:ph idx="1"/>
          </p:nvPr>
        </p:nvPicPr>
        <p:blipFill>
          <a:blip r:embed="rId2"/>
          <a:stretch>
            <a:fillRect/>
          </a:stretch>
        </p:blipFill>
        <p:spPr>
          <a:xfrm>
            <a:off x="917327" y="2150359"/>
            <a:ext cx="7543800" cy="1728236"/>
          </a:xfrm>
          <a:prstGeom prst="rect">
            <a:avLst/>
          </a:prstGeom>
        </p:spPr>
      </p:pic>
      <p:sp>
        <p:nvSpPr>
          <p:cNvPr id="5" name="TextBox 4"/>
          <p:cNvSpPr txBox="1"/>
          <p:nvPr/>
        </p:nvSpPr>
        <p:spPr>
          <a:xfrm>
            <a:off x="917327" y="4298868"/>
            <a:ext cx="7449433" cy="923330"/>
          </a:xfrm>
          <a:prstGeom prst="rect">
            <a:avLst/>
          </a:prstGeom>
          <a:noFill/>
        </p:spPr>
        <p:txBody>
          <a:bodyPr wrap="square" rtlCol="0">
            <a:spAutoFit/>
          </a:bodyPr>
          <a:lstStyle/>
          <a:p>
            <a:pPr algn="ctr"/>
            <a:r>
              <a:rPr lang="en-IN" dirty="0"/>
              <a:t>Activation vector generation: (a) Vector </a:t>
            </a:r>
            <a:r>
              <a:rPr lang="en-IN" i="1" dirty="0"/>
              <a:t>ABC </a:t>
            </a:r>
            <a:r>
              <a:rPr lang="en-IN" dirty="0"/>
              <a:t>= 011 creates the propagation path from </a:t>
            </a:r>
            <a:r>
              <a:rPr lang="en-IN" i="1" dirty="0"/>
              <a:t>a </a:t>
            </a:r>
            <a:r>
              <a:rPr lang="en-IN" dirty="0"/>
              <a:t>on net Y to </a:t>
            </a:r>
            <a:r>
              <a:rPr lang="en-IN" i="1" dirty="0"/>
              <a:t>R. (b) </a:t>
            </a:r>
            <a:r>
              <a:rPr lang="en-IN" dirty="0"/>
              <a:t>Vector </a:t>
            </a:r>
            <a:r>
              <a:rPr lang="en-IN" i="1" dirty="0"/>
              <a:t>BD </a:t>
            </a:r>
            <a:r>
              <a:rPr lang="en-IN" dirty="0"/>
              <a:t>= 01 creates a control path from control point A to asset </a:t>
            </a:r>
            <a:r>
              <a:rPr lang="en-IN" i="1" dirty="0"/>
              <a:t>a </a:t>
            </a:r>
            <a:r>
              <a:rPr lang="en-IN" dirty="0"/>
              <a:t>on net Z. (b)</a:t>
            </a:r>
          </a:p>
        </p:txBody>
      </p:sp>
    </p:spTree>
    <p:extLst>
      <p:ext uri="{BB962C8B-B14F-4D97-AF65-F5344CB8AC3E}">
        <p14:creationId xmlns:p14="http://schemas.microsoft.com/office/powerpoint/2010/main" val="35505734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Confidentiality and Integrity Analysis</a:t>
            </a:r>
          </a:p>
        </p:txBody>
      </p:sp>
      <p:pic>
        <p:nvPicPr>
          <p:cNvPr id="7" name="Content Placeholder 6"/>
          <p:cNvPicPr>
            <a:picLocks noGrp="1" noChangeAspect="1"/>
          </p:cNvPicPr>
          <p:nvPr>
            <p:ph sz="half" idx="1"/>
          </p:nvPr>
        </p:nvPicPr>
        <p:blipFill>
          <a:blip r:embed="rId2"/>
          <a:stretch>
            <a:fillRect/>
          </a:stretch>
        </p:blipFill>
        <p:spPr>
          <a:xfrm>
            <a:off x="534390" y="1737362"/>
            <a:ext cx="4262304" cy="4615938"/>
          </a:xfrm>
          <a:prstGeom prst="rect">
            <a:avLst/>
          </a:prstGeom>
        </p:spPr>
      </p:pic>
      <p:pic>
        <p:nvPicPr>
          <p:cNvPr id="8" name="Content Placeholder 7"/>
          <p:cNvPicPr>
            <a:picLocks noGrp="1" noChangeAspect="1"/>
          </p:cNvPicPr>
          <p:nvPr>
            <p:ph sz="half" idx="2"/>
          </p:nvPr>
        </p:nvPicPr>
        <p:blipFill>
          <a:blip r:embed="rId3"/>
          <a:stretch>
            <a:fillRect/>
          </a:stretch>
        </p:blipFill>
        <p:spPr>
          <a:xfrm>
            <a:off x="4963885" y="1867989"/>
            <a:ext cx="4049485" cy="3287885"/>
          </a:xfrm>
          <a:prstGeom prst="rect">
            <a:avLst/>
          </a:prstGeom>
        </p:spPr>
      </p:pic>
      <p:sp>
        <p:nvSpPr>
          <p:cNvPr id="9" name="TextBox 8"/>
          <p:cNvSpPr txBox="1"/>
          <p:nvPr/>
        </p:nvSpPr>
        <p:spPr>
          <a:xfrm>
            <a:off x="534390" y="6507678"/>
            <a:ext cx="4429495" cy="369332"/>
          </a:xfrm>
          <a:prstGeom prst="rect">
            <a:avLst/>
          </a:prstGeom>
          <a:noFill/>
        </p:spPr>
        <p:txBody>
          <a:bodyPr wrap="square" rtlCol="0">
            <a:spAutoFit/>
          </a:bodyPr>
          <a:lstStyle/>
          <a:p>
            <a:pPr algn="ctr"/>
            <a:r>
              <a:rPr lang="en-IN" dirty="0">
                <a:solidFill>
                  <a:schemeClr val="bg1"/>
                </a:solidFill>
              </a:rPr>
              <a:t>Asset Propagation – Confidentiality Analysis</a:t>
            </a:r>
          </a:p>
        </p:txBody>
      </p:sp>
      <p:sp>
        <p:nvSpPr>
          <p:cNvPr id="10" name="TextBox 9"/>
          <p:cNvSpPr txBox="1"/>
          <p:nvPr/>
        </p:nvSpPr>
        <p:spPr>
          <a:xfrm>
            <a:off x="4963885" y="6483925"/>
            <a:ext cx="4049485" cy="369332"/>
          </a:xfrm>
          <a:prstGeom prst="rect">
            <a:avLst/>
          </a:prstGeom>
          <a:noFill/>
        </p:spPr>
        <p:txBody>
          <a:bodyPr wrap="square" rtlCol="0">
            <a:spAutoFit/>
          </a:bodyPr>
          <a:lstStyle/>
          <a:p>
            <a:pPr algn="ctr"/>
            <a:r>
              <a:rPr lang="en-IN" dirty="0">
                <a:solidFill>
                  <a:schemeClr val="bg1"/>
                </a:solidFill>
              </a:rPr>
              <a:t>Asset Control – Integrity Analysis</a:t>
            </a:r>
          </a:p>
        </p:txBody>
      </p:sp>
    </p:spTree>
    <p:extLst>
      <p:ext uri="{BB962C8B-B14F-4D97-AF65-F5344CB8AC3E}">
        <p14:creationId xmlns:p14="http://schemas.microsoft.com/office/powerpoint/2010/main" val="19366919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6FDAE-B8BF-436B-BB46-E2767F21A583}"/>
              </a:ext>
            </a:extLst>
          </p:cNvPr>
          <p:cNvSpPr>
            <a:spLocks noGrp="1"/>
          </p:cNvSpPr>
          <p:nvPr>
            <p:ph type="title"/>
          </p:nvPr>
        </p:nvSpPr>
        <p:spPr>
          <a:xfrm>
            <a:off x="0" y="209604"/>
            <a:ext cx="9144000" cy="541169"/>
          </a:xfrm>
        </p:spPr>
        <p:txBody>
          <a:bodyPr>
            <a:normAutofit fontScale="90000"/>
          </a:bodyPr>
          <a:lstStyle/>
          <a:p>
            <a:pPr algn="ctr"/>
            <a:r>
              <a:rPr lang="en-US" dirty="0"/>
              <a:t>Confidentiality Vs. Integrity Models</a:t>
            </a:r>
            <a:endParaRPr lang="en-IN" dirty="0"/>
          </a:p>
        </p:txBody>
      </p:sp>
      <p:pic>
        <p:nvPicPr>
          <p:cNvPr id="6" name="Picture 5">
            <a:extLst>
              <a:ext uri="{FF2B5EF4-FFF2-40B4-BE49-F238E27FC236}">
                <a16:creationId xmlns:a16="http://schemas.microsoft.com/office/drawing/2014/main" id="{0F8C31D3-751E-42F3-90CD-A3F0831C7C48}"/>
              </a:ext>
            </a:extLst>
          </p:cNvPr>
          <p:cNvPicPr>
            <a:picLocks noChangeAspect="1"/>
          </p:cNvPicPr>
          <p:nvPr/>
        </p:nvPicPr>
        <p:blipFill>
          <a:blip r:embed="rId2"/>
          <a:stretch>
            <a:fillRect/>
          </a:stretch>
        </p:blipFill>
        <p:spPr>
          <a:xfrm>
            <a:off x="139665" y="609595"/>
            <a:ext cx="5356360" cy="2870176"/>
          </a:xfrm>
          <a:prstGeom prst="rect">
            <a:avLst/>
          </a:prstGeom>
        </p:spPr>
      </p:pic>
      <p:pic>
        <p:nvPicPr>
          <p:cNvPr id="8" name="Picture 7">
            <a:extLst>
              <a:ext uri="{FF2B5EF4-FFF2-40B4-BE49-F238E27FC236}">
                <a16:creationId xmlns:a16="http://schemas.microsoft.com/office/drawing/2014/main" id="{1702B6D4-26E7-4884-90F8-19BAB0574ED6}"/>
              </a:ext>
            </a:extLst>
          </p:cNvPr>
          <p:cNvPicPr>
            <a:picLocks noChangeAspect="1"/>
          </p:cNvPicPr>
          <p:nvPr/>
        </p:nvPicPr>
        <p:blipFill>
          <a:blip r:embed="rId3"/>
          <a:stretch>
            <a:fillRect/>
          </a:stretch>
        </p:blipFill>
        <p:spPr>
          <a:xfrm>
            <a:off x="3411156" y="3610866"/>
            <a:ext cx="5356359" cy="3037530"/>
          </a:xfrm>
          <a:prstGeom prst="rect">
            <a:avLst/>
          </a:prstGeom>
        </p:spPr>
      </p:pic>
    </p:spTree>
    <p:extLst>
      <p:ext uri="{BB962C8B-B14F-4D97-AF65-F5344CB8AC3E}">
        <p14:creationId xmlns:p14="http://schemas.microsoft.com/office/powerpoint/2010/main" val="29289904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Conclusions</a:t>
            </a:r>
          </a:p>
        </p:txBody>
      </p:sp>
      <p:sp>
        <p:nvSpPr>
          <p:cNvPr id="3" name="Content Placeholder 2"/>
          <p:cNvSpPr>
            <a:spLocks noGrp="1"/>
          </p:cNvSpPr>
          <p:nvPr>
            <p:ph idx="1"/>
          </p:nvPr>
        </p:nvSpPr>
        <p:spPr/>
        <p:txBody>
          <a:bodyPr/>
          <a:lstStyle/>
          <a:p>
            <a:r>
              <a:rPr lang="en-IN" dirty="0"/>
              <a:t>Most evaluations of defences are informal and anecdotal</a:t>
            </a:r>
          </a:p>
          <a:p>
            <a:r>
              <a:rPr lang="en-IN" dirty="0"/>
              <a:t>Consistent classification of threat models was not available</a:t>
            </a:r>
          </a:p>
          <a:p>
            <a:r>
              <a:rPr lang="en-IN" dirty="0"/>
              <a:t>Countermeasures can be compared against each other based on the target threat model and corresponding metrics</a:t>
            </a:r>
          </a:p>
          <a:p>
            <a:pPr algn="just"/>
            <a:r>
              <a:rPr lang="en-IN" dirty="0"/>
              <a:t>By performing the proposed analysis, the designer can develop countermeasures to defend against exploits that could become costly if identified after the </a:t>
            </a:r>
            <a:r>
              <a:rPr lang="en-IN" dirty="0" err="1"/>
              <a:t>SoC</a:t>
            </a:r>
            <a:r>
              <a:rPr lang="en-IN" dirty="0"/>
              <a:t> has been fabricated</a:t>
            </a:r>
          </a:p>
        </p:txBody>
      </p:sp>
    </p:spTree>
    <p:extLst>
      <p:ext uri="{BB962C8B-B14F-4D97-AF65-F5344CB8AC3E}">
        <p14:creationId xmlns:p14="http://schemas.microsoft.com/office/powerpoint/2010/main" val="38221659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Thank You</a:t>
            </a:r>
          </a:p>
        </p:txBody>
      </p:sp>
      <p:sp>
        <p:nvSpPr>
          <p:cNvPr id="5" name="Text Placeholder 4"/>
          <p:cNvSpPr>
            <a:spLocks noGrp="1"/>
          </p:cNvSpPr>
          <p:nvPr>
            <p:ph type="body" idx="1"/>
          </p:nvPr>
        </p:nvSpPr>
        <p:spPr/>
        <p:txBody>
          <a:bodyPr/>
          <a:lstStyle/>
          <a:p>
            <a:endParaRPr lang="en-IN"/>
          </a:p>
        </p:txBody>
      </p:sp>
    </p:spTree>
    <p:extLst>
      <p:ext uri="{BB962C8B-B14F-4D97-AF65-F5344CB8AC3E}">
        <p14:creationId xmlns:p14="http://schemas.microsoft.com/office/powerpoint/2010/main" val="3418450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Introduction</a:t>
            </a:r>
          </a:p>
        </p:txBody>
      </p:sp>
      <p:sp>
        <p:nvSpPr>
          <p:cNvPr id="3" name="Content Placeholder 2"/>
          <p:cNvSpPr>
            <a:spLocks noGrp="1"/>
          </p:cNvSpPr>
          <p:nvPr>
            <p:ph idx="1"/>
          </p:nvPr>
        </p:nvSpPr>
        <p:spPr/>
        <p:txBody>
          <a:bodyPr>
            <a:normAutofit/>
          </a:bodyPr>
          <a:lstStyle/>
          <a:p>
            <a:pPr algn="just">
              <a:buFont typeface="Wingdings" panose="05000000000000000000" pitchFamily="2" charset="2"/>
              <a:buChar char="Ø"/>
            </a:pPr>
            <a:r>
              <a:rPr lang="en-IN" dirty="0"/>
              <a:t>Examples of discovered vulnerabilities:</a:t>
            </a:r>
          </a:p>
          <a:p>
            <a:pPr lvl="1" algn="just">
              <a:buFont typeface="Wingdings" panose="05000000000000000000" pitchFamily="2" charset="2"/>
              <a:buChar char="Ø"/>
            </a:pPr>
            <a:r>
              <a:rPr lang="en-IN" sz="2000" dirty="0"/>
              <a:t>Quo Vadis Labs has reported backdoors in an integrated circuit (IC) that is used in weapons control systems, nuclear power plants, and public transportation systems [1]</a:t>
            </a:r>
          </a:p>
          <a:p>
            <a:pPr lvl="1" algn="just">
              <a:buFont typeface="Wingdings" panose="05000000000000000000" pitchFamily="2" charset="2"/>
              <a:buChar char="Ø"/>
            </a:pPr>
            <a:r>
              <a:rPr lang="en-IN" sz="2000" dirty="0"/>
              <a:t>Counterfeit electronics prevalent in computers, communications, automobile, control and </a:t>
            </a:r>
            <a:r>
              <a:rPr lang="en-IN" sz="2000" dirty="0" err="1"/>
              <a:t>defense</a:t>
            </a:r>
            <a:r>
              <a:rPr lang="en-IN" sz="2000" dirty="0"/>
              <a:t> systems [2][3]</a:t>
            </a:r>
          </a:p>
          <a:p>
            <a:pPr lvl="1" algn="just">
              <a:buFont typeface="Wingdings" panose="05000000000000000000" pitchFamily="2" charset="2"/>
              <a:buChar char="Ø"/>
            </a:pPr>
            <a:r>
              <a:rPr lang="en-IN" sz="2000" dirty="0"/>
              <a:t>Security vulnerability in hotel key-cards [5]</a:t>
            </a:r>
          </a:p>
          <a:p>
            <a:pPr algn="just">
              <a:buFont typeface="Wingdings" panose="05000000000000000000" pitchFamily="2" charset="2"/>
              <a:buChar char="Ø"/>
            </a:pPr>
            <a:r>
              <a:rPr lang="en-IN" sz="2400" dirty="0"/>
              <a:t>Researchers propose Ad hoc solutions</a:t>
            </a:r>
          </a:p>
          <a:p>
            <a:pPr lvl="1" algn="just">
              <a:buFont typeface="Wingdings" panose="05000000000000000000" pitchFamily="2" charset="2"/>
              <a:buChar char="Ø"/>
            </a:pPr>
            <a:r>
              <a:rPr lang="en-IN" sz="2000" dirty="0"/>
              <a:t>Developed defences cannot be compared with each other</a:t>
            </a:r>
          </a:p>
          <a:p>
            <a:pPr marL="0" indent="0" algn="just">
              <a:buNone/>
            </a:pPr>
            <a:endParaRPr lang="en-IN" sz="2400" dirty="0"/>
          </a:p>
          <a:p>
            <a:pPr lvl="1" algn="just">
              <a:buFont typeface="Wingdings" panose="05000000000000000000" pitchFamily="2" charset="2"/>
              <a:buChar char="Ø"/>
            </a:pPr>
            <a:endParaRPr lang="en-IN" sz="2000" dirty="0"/>
          </a:p>
          <a:p>
            <a:pPr algn="just">
              <a:buFont typeface="Wingdings" panose="05000000000000000000" pitchFamily="2" charset="2"/>
              <a:buChar char="Ø"/>
            </a:pPr>
            <a:endParaRPr lang="en-IN" sz="2000" dirty="0"/>
          </a:p>
        </p:txBody>
      </p:sp>
    </p:spTree>
    <p:extLst>
      <p:ext uri="{BB962C8B-B14F-4D97-AF65-F5344CB8AC3E}">
        <p14:creationId xmlns:p14="http://schemas.microsoft.com/office/powerpoint/2010/main" val="791767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Introduction - objectives</a:t>
            </a:r>
          </a:p>
        </p:txBody>
      </p:sp>
      <p:sp>
        <p:nvSpPr>
          <p:cNvPr id="3" name="Content Placeholder 2"/>
          <p:cNvSpPr>
            <a:spLocks noGrp="1"/>
          </p:cNvSpPr>
          <p:nvPr>
            <p:ph idx="1"/>
          </p:nvPr>
        </p:nvSpPr>
        <p:spPr/>
        <p:txBody>
          <a:bodyPr/>
          <a:lstStyle/>
          <a:p>
            <a:r>
              <a:rPr lang="en-IN" dirty="0"/>
              <a:t>Objectives:</a:t>
            </a:r>
          </a:p>
          <a:p>
            <a:pPr algn="just">
              <a:buFont typeface="Courier New" panose="02070309020205020404" pitchFamily="49" charset="0"/>
              <a:buChar char="o"/>
            </a:pPr>
            <a:r>
              <a:rPr lang="en-IN" dirty="0"/>
              <a:t>To systematize the knowledge for a number of important contemporary problems in hardware security and</a:t>
            </a:r>
          </a:p>
          <a:p>
            <a:pPr algn="just">
              <a:buFont typeface="Courier New" panose="02070309020205020404" pitchFamily="49" charset="0"/>
              <a:buChar char="o"/>
            </a:pPr>
            <a:r>
              <a:rPr lang="en-IN" dirty="0"/>
              <a:t>To classify the hardware based threats, defenses and metrics to evaluate the effectiveness of developed defenses</a:t>
            </a:r>
          </a:p>
        </p:txBody>
      </p:sp>
    </p:spTree>
    <p:extLst>
      <p:ext uri="{BB962C8B-B14F-4D97-AF65-F5344CB8AC3E}">
        <p14:creationId xmlns:p14="http://schemas.microsoft.com/office/powerpoint/2010/main" val="1393574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 y="756137"/>
            <a:ext cx="9144000" cy="2456595"/>
          </a:xfrm>
          <a:prstGeom prst="rect">
            <a:avLst/>
          </a:prstGeom>
        </p:spPr>
      </p:pic>
      <p:sp>
        <p:nvSpPr>
          <p:cNvPr id="5" name="Title 4"/>
          <p:cNvSpPr>
            <a:spLocks noGrp="1"/>
          </p:cNvSpPr>
          <p:nvPr>
            <p:ph type="title"/>
          </p:nvPr>
        </p:nvSpPr>
        <p:spPr>
          <a:xfrm>
            <a:off x="-116022" y="3515097"/>
            <a:ext cx="9720072" cy="742920"/>
          </a:xfrm>
        </p:spPr>
        <p:txBody>
          <a:bodyPr/>
          <a:lstStyle/>
          <a:p>
            <a:pPr algn="ctr"/>
            <a:r>
              <a:rPr lang="en-IN" dirty="0"/>
              <a:t>Semiconductor Supply Chain [13]</a:t>
            </a:r>
          </a:p>
        </p:txBody>
      </p:sp>
    </p:spTree>
    <p:extLst>
      <p:ext uri="{BB962C8B-B14F-4D97-AF65-F5344CB8AC3E}">
        <p14:creationId xmlns:p14="http://schemas.microsoft.com/office/powerpoint/2010/main" val="2109868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07522" y="585215"/>
            <a:ext cx="8412678" cy="1184207"/>
          </a:xfrm>
        </p:spPr>
        <p:txBody>
          <a:bodyPr>
            <a:noAutofit/>
          </a:bodyPr>
          <a:lstStyle/>
          <a:p>
            <a:r>
              <a:rPr lang="en-IN" dirty="0"/>
              <a:t>Introduction - Threats</a:t>
            </a:r>
          </a:p>
        </p:txBody>
      </p:sp>
      <p:sp>
        <p:nvSpPr>
          <p:cNvPr id="4" name="Content Placeholder 3"/>
          <p:cNvSpPr>
            <a:spLocks noGrp="1"/>
          </p:cNvSpPr>
          <p:nvPr>
            <p:ph idx="1"/>
          </p:nvPr>
        </p:nvSpPr>
        <p:spPr>
          <a:xfrm>
            <a:off x="570016" y="2208809"/>
            <a:ext cx="7778337" cy="4100551"/>
          </a:xfrm>
        </p:spPr>
        <p:txBody>
          <a:bodyPr/>
          <a:lstStyle/>
          <a:p>
            <a:pPr marL="0" indent="0" algn="just">
              <a:buNone/>
            </a:pPr>
            <a:r>
              <a:rPr lang="en-IN" dirty="0"/>
              <a:t>Hardware based threats possible from multiple points in supply chain:</a:t>
            </a:r>
          </a:p>
          <a:p>
            <a:pPr algn="just">
              <a:buFont typeface="Courier New" panose="02070309020205020404" pitchFamily="49" charset="0"/>
              <a:buChar char="o"/>
            </a:pPr>
            <a:r>
              <a:rPr lang="en-IN" dirty="0"/>
              <a:t>Hardware Trojans</a:t>
            </a:r>
          </a:p>
          <a:p>
            <a:pPr algn="just">
              <a:buFont typeface="Courier New" panose="02070309020205020404" pitchFamily="49" charset="0"/>
              <a:buChar char="o"/>
            </a:pPr>
            <a:r>
              <a:rPr lang="en-IN" dirty="0"/>
              <a:t>IP Piracy and IC Overbuilding</a:t>
            </a:r>
          </a:p>
          <a:p>
            <a:pPr algn="just">
              <a:buFont typeface="Courier New" panose="02070309020205020404" pitchFamily="49" charset="0"/>
              <a:buChar char="o"/>
            </a:pPr>
            <a:r>
              <a:rPr lang="en-IN" dirty="0"/>
              <a:t>Reverse Engineering</a:t>
            </a:r>
          </a:p>
          <a:p>
            <a:pPr algn="just">
              <a:buFont typeface="Courier New" panose="02070309020205020404" pitchFamily="49" charset="0"/>
              <a:buChar char="o"/>
            </a:pPr>
            <a:r>
              <a:rPr lang="en-IN" dirty="0"/>
              <a:t>Side channel analysis (exploiting one or more physical modalities like power consumption, timing or electromagnetic emission)</a:t>
            </a:r>
          </a:p>
          <a:p>
            <a:pPr algn="just">
              <a:buFont typeface="Courier New" panose="02070309020205020404" pitchFamily="49" charset="0"/>
              <a:buChar char="o"/>
            </a:pPr>
            <a:r>
              <a:rPr lang="en-IN" dirty="0"/>
              <a:t>Counterfeiting </a:t>
            </a:r>
          </a:p>
        </p:txBody>
      </p:sp>
    </p:spTree>
    <p:extLst>
      <p:ext uri="{BB962C8B-B14F-4D97-AF65-F5344CB8AC3E}">
        <p14:creationId xmlns:p14="http://schemas.microsoft.com/office/powerpoint/2010/main" val="159459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30628" y="104149"/>
            <a:ext cx="8885495" cy="6510407"/>
          </a:xfrm>
          <a:prstGeom prst="rect">
            <a:avLst/>
          </a:prstGeom>
        </p:spPr>
      </p:pic>
    </p:spTree>
    <p:extLst>
      <p:ext uri="{BB962C8B-B14F-4D97-AF65-F5344CB8AC3E}">
        <p14:creationId xmlns:p14="http://schemas.microsoft.com/office/powerpoint/2010/main" val="2557071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88086" y="1"/>
            <a:ext cx="8907517" cy="6633865"/>
          </a:xfrm>
          <a:prstGeom prst="rect">
            <a:avLst/>
          </a:prstGeom>
        </p:spPr>
      </p:pic>
    </p:spTree>
    <p:extLst>
      <p:ext uri="{BB962C8B-B14F-4D97-AF65-F5344CB8AC3E}">
        <p14:creationId xmlns:p14="http://schemas.microsoft.com/office/powerpoint/2010/main" val="1573436155"/>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docProps/app.xml><?xml version="1.0" encoding="utf-8"?>
<Properties xmlns="http://schemas.openxmlformats.org/officeDocument/2006/extended-properties" xmlns:vt="http://schemas.openxmlformats.org/officeDocument/2006/docPropsVTypes">
  <Template>Retrospect</Template>
  <TotalTime>1875</TotalTime>
  <Words>1622</Words>
  <Application>Microsoft Office PowerPoint</Application>
  <PresentationFormat>On-screen Show (4:3)</PresentationFormat>
  <Paragraphs>236</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Calibri</vt:lpstr>
      <vt:lpstr>Calibri Light</vt:lpstr>
      <vt:lpstr>Cambria Math</vt:lpstr>
      <vt:lpstr>Courier New</vt:lpstr>
      <vt:lpstr>Wingdings</vt:lpstr>
      <vt:lpstr>Retrospect</vt:lpstr>
      <vt:lpstr>Models, Methods and Metrics for Hardware Security</vt:lpstr>
      <vt:lpstr>Outline</vt:lpstr>
      <vt:lpstr>Introduction</vt:lpstr>
      <vt:lpstr>Introduction</vt:lpstr>
      <vt:lpstr>Introduction - objectives</vt:lpstr>
      <vt:lpstr>Semiconductor Supply Chain [13]</vt:lpstr>
      <vt:lpstr>Introduction - Threats</vt:lpstr>
      <vt:lpstr>PowerPoint Presentation</vt:lpstr>
      <vt:lpstr>PowerPoint Presentation</vt:lpstr>
      <vt:lpstr>Hardware Trojans</vt:lpstr>
      <vt:lpstr>Hardware Trojans - detection</vt:lpstr>
      <vt:lpstr>Hardware Trojans - defenses</vt:lpstr>
      <vt:lpstr>Hardware Trojans - Metrics</vt:lpstr>
      <vt:lpstr>IP Piracy and IC Overbuilding</vt:lpstr>
      <vt:lpstr>IP Piracy and IC Overbuilding - Defenses</vt:lpstr>
      <vt:lpstr>IP Piracy and IC Overbuilding – Defenses</vt:lpstr>
      <vt:lpstr>IP Piracy and IC Overbuilding – Defenses</vt:lpstr>
      <vt:lpstr>Reverse Engineering</vt:lpstr>
      <vt:lpstr>Reverse Engineering – Threat Models</vt:lpstr>
      <vt:lpstr>Reverse Engineering - Defenses</vt:lpstr>
      <vt:lpstr>Side-Channel Attacks</vt:lpstr>
      <vt:lpstr>Side Channel Attacks - Defenses</vt:lpstr>
      <vt:lpstr>Counterfeiting</vt:lpstr>
      <vt:lpstr>Counterfeiting – Threat Models</vt:lpstr>
      <vt:lpstr>Counterfeiting - Defenses</vt:lpstr>
      <vt:lpstr>Security Vulnerability Analysis of Design-for-Test (DfT) Exploits for Asset Protection in SoCs</vt:lpstr>
      <vt:lpstr>Proposed vulnerability analysis framework [113]</vt:lpstr>
      <vt:lpstr>Taxonomy of DFT and security implications</vt:lpstr>
      <vt:lpstr>Vulnerability Assessment Framework</vt:lpstr>
      <vt:lpstr>Activation Vector Generation</vt:lpstr>
      <vt:lpstr>Confidentiality and Integrity Analysis</vt:lpstr>
      <vt:lpstr>Confidentiality Vs. Integrity Models</vt:lpstr>
      <vt:lpstr>Conclusions</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Hardware security: models, methods and metrics</dc:title>
  <dc:creator>Administrator</dc:creator>
  <cp:lastModifiedBy>PGCSE-1</cp:lastModifiedBy>
  <cp:revision>316</cp:revision>
  <dcterms:created xsi:type="dcterms:W3CDTF">2018-01-01T11:29:49Z</dcterms:created>
  <dcterms:modified xsi:type="dcterms:W3CDTF">2023-09-05T08:17:23Z</dcterms:modified>
</cp:coreProperties>
</file>

<file path=docProps/thumbnail.jpeg>
</file>